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loud" charset="1" panose="02000000000000000000"/>
      <p:regular r:id="rId14"/>
    </p:embeddedFont>
    <p:embeddedFont>
      <p:font typeface="Cloud Bold" charset="1" panose="02000000000000000000"/>
      <p:regular r:id="rId15"/>
    </p:embeddedFont>
    <p:embeddedFont>
      <p:font typeface="Cloud Italics" charset="1" panose="02000000000000000000"/>
      <p:regular r:id="rId16"/>
    </p:embeddedFont>
    <p:embeddedFont>
      <p:font typeface="Cloud Bold Italics" charset="1" panose="02000000000000000000"/>
      <p:regular r:id="rId17"/>
    </p:embeddedFont>
    <p:embeddedFont>
      <p:font typeface="Cloud Thin" charset="1" panose="02000000000000000000"/>
      <p:regular r:id="rId18"/>
    </p:embeddedFont>
    <p:embeddedFont>
      <p:font typeface="Cloud Thin Italics" charset="1" panose="02000000000000000000"/>
      <p:regular r:id="rId19"/>
    </p:embeddedFont>
    <p:embeddedFont>
      <p:font typeface="Cloud Light" charset="1" panose="02000000000000000000"/>
      <p:regular r:id="rId20"/>
    </p:embeddedFont>
    <p:embeddedFont>
      <p:font typeface="Cloud Light Italics" charset="1" panose="02000000000000000000"/>
      <p:regular r:id="rId21"/>
    </p:embeddedFont>
    <p:embeddedFont>
      <p:font typeface="Cloud Semi-Bold" charset="1" panose="02000000000000000000"/>
      <p:regular r:id="rId22"/>
    </p:embeddedFont>
    <p:embeddedFont>
      <p:font typeface="Cloud Semi-Bold Italics" charset="1" panose="02000000000000000000"/>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Open Sauce Light" charset="1" panose="00000400000000000000"/>
      <p:regular r:id="rId28"/>
    </p:embeddedFont>
    <p:embeddedFont>
      <p:font typeface="Open Sauce Light Italics" charset="1" panose="00000400000000000000"/>
      <p:regular r:id="rId29"/>
    </p:embeddedFont>
    <p:embeddedFont>
      <p:font typeface="Open Sauce Medium" charset="1" panose="00000600000000000000"/>
      <p:regular r:id="rId30"/>
    </p:embeddedFont>
    <p:embeddedFont>
      <p:font typeface="Open Sauce Medium Italics" charset="1" panose="00000600000000000000"/>
      <p:regular r:id="rId31"/>
    </p:embeddedFont>
    <p:embeddedFont>
      <p:font typeface="Open Sauce Semi-Bold" charset="1" panose="00000700000000000000"/>
      <p:regular r:id="rId32"/>
    </p:embeddedFont>
    <p:embeddedFont>
      <p:font typeface="Open Sauce Semi-Bold Italics" charset="1" panose="00000700000000000000"/>
      <p:regular r:id="rId33"/>
    </p:embeddedFont>
    <p:embeddedFont>
      <p:font typeface="Open Sauce Heavy" charset="1" panose="00000A00000000000000"/>
      <p:regular r:id="rId34"/>
    </p:embeddedFont>
    <p:embeddedFont>
      <p:font typeface="Open Sauce Heavy Italics" charset="1" panose="00000A00000000000000"/>
      <p:regular r:id="rId35"/>
    </p:embeddedFont>
    <p:embeddedFont>
      <p:font typeface="Open Sans" charset="1" panose="020B0606030504020204"/>
      <p:regular r:id="rId36"/>
    </p:embeddedFont>
    <p:embeddedFont>
      <p:font typeface="Open Sans Bold" charset="1" panose="020B0806030504020204"/>
      <p:regular r:id="rId37"/>
    </p:embeddedFont>
    <p:embeddedFont>
      <p:font typeface="Open Sans Italics" charset="1" panose="020B0606030504020204"/>
      <p:regular r:id="rId38"/>
    </p:embeddedFont>
    <p:embeddedFont>
      <p:font typeface="Open Sans Bold Italics" charset="1" panose="020B0806030504020204"/>
      <p:regular r:id="rId39"/>
    </p:embeddedFont>
    <p:embeddedFont>
      <p:font typeface="Open Sans Light" charset="1" panose="020B0306030504020204"/>
      <p:regular r:id="rId40"/>
    </p:embeddedFont>
    <p:embeddedFont>
      <p:font typeface="Open Sans Light Italics" charset="1" panose="020B0306030504020204"/>
      <p:regular r:id="rId41"/>
    </p:embeddedFont>
    <p:embeddedFont>
      <p:font typeface="Open Sans Ultra-Bold" charset="1" panose="00000000000000000000"/>
      <p:regular r:id="rId42"/>
    </p:embeddedFont>
    <p:embeddedFont>
      <p:font typeface="Open Sans Ultra-Bold Italics"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https://le-consultant-digital.com/gestion-de-projet/methodologies-gestion-projet"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https://le-consultant-digital.com/gestion-de-projet/gestion-de-projet-agile" TargetMode="External" Type="http://schemas.openxmlformats.org/officeDocument/2006/relationships/hyperlink"/><Relationship Id="rId6" Target="https://le-consultant-digital.com/gestion-de-projet/methode-scrum"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3870936" y="1916120"/>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0337582" y="-113373"/>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name="Group 6" id="6"/>
          <p:cNvGrpSpPr/>
          <p:nvPr/>
        </p:nvGrpSpPr>
        <p:grpSpPr>
          <a:xfrm rot="0">
            <a:off x="4191521" y="2731209"/>
            <a:ext cx="9904959" cy="4547090"/>
            <a:chOff x="0" y="0"/>
            <a:chExt cx="2608713" cy="1197587"/>
          </a:xfrm>
        </p:grpSpPr>
        <p:sp>
          <p:nvSpPr>
            <p:cNvPr name="Freeform 7" id="7"/>
            <p:cNvSpPr/>
            <p:nvPr/>
          </p:nvSpPr>
          <p:spPr>
            <a:xfrm flipH="false" flipV="false" rot="0">
              <a:off x="0" y="0"/>
              <a:ext cx="2608713" cy="1197587"/>
            </a:xfrm>
            <a:custGeom>
              <a:avLst/>
              <a:gdLst/>
              <a:ahLst/>
              <a:cxnLst/>
              <a:rect r="r" b="b" t="t" l="l"/>
              <a:pathLst>
                <a:path h="1197587" w="2608713">
                  <a:moveTo>
                    <a:pt x="0" y="0"/>
                  </a:moveTo>
                  <a:lnTo>
                    <a:pt x="2608713" y="0"/>
                  </a:lnTo>
                  <a:lnTo>
                    <a:pt x="2608713" y="1197587"/>
                  </a:lnTo>
                  <a:lnTo>
                    <a:pt x="0" y="1197587"/>
                  </a:lnTo>
                  <a:close/>
                </a:path>
              </a:pathLst>
            </a:custGeom>
            <a:solidFill>
              <a:srgbClr val="FFFFFF"/>
            </a:solidFill>
          </p:spPr>
        </p:sp>
        <p:sp>
          <p:nvSpPr>
            <p:cNvPr name="TextBox 8" id="8"/>
            <p:cNvSpPr txBox="true"/>
            <p:nvPr/>
          </p:nvSpPr>
          <p:spPr>
            <a:xfrm>
              <a:off x="0" y="-19050"/>
              <a:ext cx="2608713" cy="1216637"/>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Freeform 10" id="10"/>
          <p:cNvSpPr/>
          <p:nvPr/>
        </p:nvSpPr>
        <p:spPr>
          <a:xfrm flipH="false" flipV="false" rot="0">
            <a:off x="1028700" y="544160"/>
            <a:ext cx="5516109" cy="913011"/>
          </a:xfrm>
          <a:custGeom>
            <a:avLst/>
            <a:gdLst/>
            <a:ahLst/>
            <a:cxnLst/>
            <a:rect r="r" b="b" t="t" l="l"/>
            <a:pathLst>
              <a:path h="913011" w="5516109">
                <a:moveTo>
                  <a:pt x="0" y="0"/>
                </a:moveTo>
                <a:lnTo>
                  <a:pt x="5516109" y="0"/>
                </a:lnTo>
                <a:lnTo>
                  <a:pt x="5516109" y="913011"/>
                </a:lnTo>
                <a:lnTo>
                  <a:pt x="0" y="913011"/>
                </a:lnTo>
                <a:lnTo>
                  <a:pt x="0" y="0"/>
                </a:lnTo>
                <a:close/>
              </a:path>
            </a:pathLst>
          </a:custGeom>
          <a:blipFill>
            <a:blip r:embed="rId6"/>
            <a:stretch>
              <a:fillRect l="0" t="0" r="0" b="0"/>
            </a:stretch>
          </a:blipFill>
        </p:spPr>
      </p:sp>
      <p:sp>
        <p:nvSpPr>
          <p:cNvPr name="Freeform 11" id="11"/>
          <p:cNvSpPr/>
          <p:nvPr/>
        </p:nvSpPr>
        <p:spPr>
          <a:xfrm flipH="false" flipV="false" rot="0">
            <a:off x="5771423" y="2711293"/>
            <a:ext cx="6324669" cy="4226630"/>
          </a:xfrm>
          <a:custGeom>
            <a:avLst/>
            <a:gdLst/>
            <a:ahLst/>
            <a:cxnLst/>
            <a:rect r="r" b="b" t="t" l="l"/>
            <a:pathLst>
              <a:path h="4226630" w="6324669">
                <a:moveTo>
                  <a:pt x="0" y="0"/>
                </a:moveTo>
                <a:lnTo>
                  <a:pt x="6324668" y="0"/>
                </a:lnTo>
                <a:lnTo>
                  <a:pt x="6324668" y="4226630"/>
                </a:lnTo>
                <a:lnTo>
                  <a:pt x="0" y="4226630"/>
                </a:lnTo>
                <a:lnTo>
                  <a:pt x="0" y="0"/>
                </a:lnTo>
                <a:close/>
              </a:path>
            </a:pathLst>
          </a:custGeom>
          <a:blipFill>
            <a:blip r:embed="rId7"/>
            <a:stretch>
              <a:fillRect l="0" t="0" r="0" b="0"/>
            </a:stretch>
          </a:blipFill>
        </p:spPr>
      </p:sp>
      <p:grpSp>
        <p:nvGrpSpPr>
          <p:cNvPr name="Group 12" id="12"/>
          <p:cNvGrpSpPr/>
          <p:nvPr/>
        </p:nvGrpSpPr>
        <p:grpSpPr>
          <a:xfrm rot="0">
            <a:off x="459579" y="6937923"/>
            <a:ext cx="16948357" cy="1436353"/>
            <a:chOff x="0" y="0"/>
            <a:chExt cx="22597809" cy="1915137"/>
          </a:xfrm>
        </p:grpSpPr>
        <p:sp>
          <p:nvSpPr>
            <p:cNvPr name="TextBox 13" id="13"/>
            <p:cNvSpPr txBox="true"/>
            <p:nvPr/>
          </p:nvSpPr>
          <p:spPr>
            <a:xfrm rot="0">
              <a:off x="0" y="745070"/>
              <a:ext cx="22597809" cy="914634"/>
            </a:xfrm>
            <a:prstGeom prst="rect">
              <a:avLst/>
            </a:prstGeom>
          </p:spPr>
          <p:txBody>
            <a:bodyPr anchor="t" rtlCol="false" tIns="0" lIns="0" bIns="0" rIns="0">
              <a:spAutoFit/>
            </a:bodyPr>
            <a:lstStyle/>
            <a:p>
              <a:pPr>
                <a:lnSpc>
                  <a:spcPts val="5171"/>
                </a:lnSpc>
              </a:pPr>
              <a:r>
                <a:rPr lang="en-US" sz="4701">
                  <a:solidFill>
                    <a:srgbClr val="000000"/>
                  </a:solidFill>
                  <a:latin typeface="Cloud Bold"/>
                </a:rPr>
                <a:t>Méthodologie du Cycle en V </a:t>
              </a:r>
            </a:p>
          </p:txBody>
        </p:sp>
        <p:sp>
          <p:nvSpPr>
            <p:cNvPr name="TextBox 14" id="14"/>
            <p:cNvSpPr txBox="true"/>
            <p:nvPr/>
          </p:nvSpPr>
          <p:spPr>
            <a:xfrm rot="0">
              <a:off x="0" y="1886412"/>
              <a:ext cx="22597809" cy="28725"/>
            </a:xfrm>
            <a:prstGeom prst="rect">
              <a:avLst/>
            </a:prstGeom>
          </p:spPr>
          <p:txBody>
            <a:bodyPr anchor="t" rtlCol="false" tIns="0" lIns="0" bIns="0" rIns="0">
              <a:spAutoFit/>
            </a:bodyPr>
            <a:lstStyle/>
            <a:p>
              <a:pPr>
                <a:lnSpc>
                  <a:spcPts val="140"/>
                </a:lnSpc>
              </a:pPr>
            </a:p>
          </p:txBody>
        </p:sp>
      </p:grpSp>
      <p:sp>
        <p:nvSpPr>
          <p:cNvPr name="TextBox 15" id="15"/>
          <p:cNvSpPr txBox="true"/>
          <p:nvPr/>
        </p:nvSpPr>
        <p:spPr>
          <a:xfrm rot="0">
            <a:off x="-757688" y="8157106"/>
            <a:ext cx="830638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Bold"/>
              </a:rPr>
              <a:t>ELFETEHI NOUHAYLA - SCRUM MASTER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7613275" y="-17861"/>
            <a:ext cx="10674725" cy="6004533"/>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9259" r="0" b="-9259"/>
              </a:stretch>
            </a:blipFill>
          </p:spPr>
        </p:sp>
      </p:grpSp>
      <p:grpSp>
        <p:nvGrpSpPr>
          <p:cNvPr name="Group 6" id="6"/>
          <p:cNvGrpSpPr/>
          <p:nvPr/>
        </p:nvGrpSpPr>
        <p:grpSpPr>
          <a:xfrm rot="0">
            <a:off x="259668" y="2071275"/>
            <a:ext cx="8274677" cy="4197033"/>
            <a:chOff x="0" y="0"/>
            <a:chExt cx="2824441" cy="1432596"/>
          </a:xfrm>
        </p:grpSpPr>
        <p:sp>
          <p:nvSpPr>
            <p:cNvPr name="Freeform 7" id="7"/>
            <p:cNvSpPr/>
            <p:nvPr/>
          </p:nvSpPr>
          <p:spPr>
            <a:xfrm flipH="false" flipV="false" rot="0">
              <a:off x="0" y="0"/>
              <a:ext cx="2824441" cy="1432596"/>
            </a:xfrm>
            <a:custGeom>
              <a:avLst/>
              <a:gdLst/>
              <a:ahLst/>
              <a:cxnLst/>
              <a:rect r="r" b="b" t="t" l="l"/>
              <a:pathLst>
                <a:path h="1432596" w="2824441">
                  <a:moveTo>
                    <a:pt x="10292" y="0"/>
                  </a:moveTo>
                  <a:lnTo>
                    <a:pt x="2814149" y="0"/>
                  </a:lnTo>
                  <a:cubicBezTo>
                    <a:pt x="2819833" y="0"/>
                    <a:pt x="2824441" y="4608"/>
                    <a:pt x="2824441" y="10292"/>
                  </a:cubicBezTo>
                  <a:lnTo>
                    <a:pt x="2824441" y="1422304"/>
                  </a:lnTo>
                  <a:cubicBezTo>
                    <a:pt x="2824441" y="1427988"/>
                    <a:pt x="2819833" y="1432596"/>
                    <a:pt x="2814149" y="1432596"/>
                  </a:cubicBezTo>
                  <a:lnTo>
                    <a:pt x="10292" y="1432596"/>
                  </a:lnTo>
                  <a:cubicBezTo>
                    <a:pt x="4608" y="1432596"/>
                    <a:pt x="0" y="1427988"/>
                    <a:pt x="0" y="1422304"/>
                  </a:cubicBezTo>
                  <a:lnTo>
                    <a:pt x="0" y="10292"/>
                  </a:lnTo>
                  <a:cubicBezTo>
                    <a:pt x="0" y="4608"/>
                    <a:pt x="4608" y="0"/>
                    <a:pt x="10292" y="0"/>
                  </a:cubicBezTo>
                  <a:close/>
                </a:path>
              </a:pathLst>
            </a:custGeom>
            <a:solidFill>
              <a:srgbClr val="131211"/>
            </a:solidFill>
          </p:spPr>
        </p:sp>
        <p:sp>
          <p:nvSpPr>
            <p:cNvPr name="TextBox 8" id="8"/>
            <p:cNvSpPr txBox="true"/>
            <p:nvPr/>
          </p:nvSpPr>
          <p:spPr>
            <a:xfrm>
              <a:off x="0" y="-19050"/>
              <a:ext cx="2824441" cy="145164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975577" y="2610390"/>
            <a:ext cx="2381235" cy="204637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92550" y="3068788"/>
            <a:ext cx="7449834" cy="1563631"/>
          </a:xfrm>
          <a:prstGeom prst="rect">
            <a:avLst/>
          </a:prstGeom>
        </p:spPr>
        <p:txBody>
          <a:bodyPr anchor="t" rtlCol="false" tIns="0" lIns="0" bIns="0" rIns="0">
            <a:spAutoFit/>
          </a:bodyPr>
          <a:lstStyle/>
          <a:p>
            <a:pPr>
              <a:lnSpc>
                <a:spcPts val="2485"/>
              </a:lnSpc>
            </a:pPr>
            <a:r>
              <a:rPr lang="en-US" sz="1801" spc="176">
                <a:solidFill>
                  <a:srgbClr val="F2F4F5"/>
                </a:solidFill>
                <a:latin typeface="Montserrat Light Bold"/>
              </a:rPr>
              <a:t>Ils servent à vérifier que le système fonctionne sur toutes les intégrations tierces. Notamment concernant les composants. Ces tests d’intégration se basent sur les résultats prévus pendant la phase de conception architecturale. </a:t>
            </a:r>
          </a:p>
        </p:txBody>
      </p:sp>
      <p:grpSp>
        <p:nvGrpSpPr>
          <p:cNvPr name="Group 13" id="13"/>
          <p:cNvGrpSpPr/>
          <p:nvPr/>
        </p:nvGrpSpPr>
        <p:grpSpPr>
          <a:xfrm rot="0">
            <a:off x="7223628" y="6150946"/>
            <a:ext cx="10035672" cy="3720805"/>
            <a:chOff x="0" y="0"/>
            <a:chExt cx="3425531" cy="1270043"/>
          </a:xfrm>
        </p:grpSpPr>
        <p:sp>
          <p:nvSpPr>
            <p:cNvPr name="Freeform 14" id="14"/>
            <p:cNvSpPr/>
            <p:nvPr/>
          </p:nvSpPr>
          <p:spPr>
            <a:xfrm flipH="false" flipV="false" rot="0">
              <a:off x="0" y="0"/>
              <a:ext cx="3425531" cy="1270043"/>
            </a:xfrm>
            <a:custGeom>
              <a:avLst/>
              <a:gdLst/>
              <a:ahLst/>
              <a:cxnLst/>
              <a:rect r="r" b="b" t="t" l="l"/>
              <a:pathLst>
                <a:path h="1270043" w="3425531">
                  <a:moveTo>
                    <a:pt x="8486" y="0"/>
                  </a:moveTo>
                  <a:lnTo>
                    <a:pt x="3417045" y="0"/>
                  </a:lnTo>
                  <a:cubicBezTo>
                    <a:pt x="3419296" y="0"/>
                    <a:pt x="3421454" y="894"/>
                    <a:pt x="3423045" y="2485"/>
                  </a:cubicBezTo>
                  <a:cubicBezTo>
                    <a:pt x="3424637" y="4077"/>
                    <a:pt x="3425531" y="6235"/>
                    <a:pt x="3425531" y="8486"/>
                  </a:cubicBezTo>
                  <a:lnTo>
                    <a:pt x="3425531" y="1261557"/>
                  </a:lnTo>
                  <a:cubicBezTo>
                    <a:pt x="3425531" y="1266243"/>
                    <a:pt x="3421731" y="1270043"/>
                    <a:pt x="3417045" y="1270043"/>
                  </a:cubicBezTo>
                  <a:lnTo>
                    <a:pt x="8486" y="1270043"/>
                  </a:lnTo>
                  <a:cubicBezTo>
                    <a:pt x="6235" y="1270043"/>
                    <a:pt x="4077" y="1269149"/>
                    <a:pt x="2485" y="1267557"/>
                  </a:cubicBezTo>
                  <a:cubicBezTo>
                    <a:pt x="894" y="1265966"/>
                    <a:pt x="0" y="1263807"/>
                    <a:pt x="0" y="1261557"/>
                  </a:cubicBezTo>
                  <a:lnTo>
                    <a:pt x="0" y="8486"/>
                  </a:lnTo>
                  <a:cubicBezTo>
                    <a:pt x="0" y="6235"/>
                    <a:pt x="894" y="4077"/>
                    <a:pt x="2485" y="2485"/>
                  </a:cubicBezTo>
                  <a:cubicBezTo>
                    <a:pt x="4077" y="894"/>
                    <a:pt x="6235" y="0"/>
                    <a:pt x="8486" y="0"/>
                  </a:cubicBezTo>
                  <a:close/>
                </a:path>
              </a:pathLst>
            </a:custGeom>
            <a:solidFill>
              <a:srgbClr val="131211"/>
            </a:solidFill>
          </p:spPr>
        </p:sp>
        <p:sp>
          <p:nvSpPr>
            <p:cNvPr name="TextBox 15" id="15"/>
            <p:cNvSpPr txBox="true"/>
            <p:nvPr/>
          </p:nvSpPr>
          <p:spPr>
            <a:xfrm>
              <a:off x="0" y="-19050"/>
              <a:ext cx="3425531" cy="1289093"/>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521128" y="7089096"/>
            <a:ext cx="2381235" cy="2046374"/>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8042384" y="7041471"/>
            <a:ext cx="9247099" cy="2162456"/>
          </a:xfrm>
          <a:prstGeom prst="rect">
            <a:avLst/>
          </a:prstGeom>
        </p:spPr>
        <p:txBody>
          <a:bodyPr anchor="t" rtlCol="false" tIns="0" lIns="0" bIns="0" rIns="0">
            <a:spAutoFit/>
          </a:bodyPr>
          <a:lstStyle/>
          <a:p>
            <a:pPr>
              <a:lnSpc>
                <a:spcPts val="2701"/>
              </a:lnSpc>
            </a:pPr>
            <a:r>
              <a:rPr lang="en-US" sz="1957" spc="191">
                <a:solidFill>
                  <a:srgbClr val="F2F4F5"/>
                </a:solidFill>
                <a:latin typeface="Montserrat Light Bold"/>
              </a:rPr>
              <a:t>Dernière étape du cycle en V pour la gestion de projet informatique. C’est la mise en œuvre de tous les tests créés lors du stade initial de définition des exigences. La réalisation de ces tests se fait dans un environnement réel, avec des données réelles. Ceci a pour but de vérifier que le produit est prêt à être livré au client. </a:t>
            </a:r>
          </a:p>
        </p:txBody>
      </p:sp>
      <p:sp>
        <p:nvSpPr>
          <p:cNvPr name="Freeform 20" id="20"/>
          <p:cNvSpPr/>
          <p:nvPr/>
        </p:nvSpPr>
        <p:spPr>
          <a:xfrm flipH="false" flipV="false" rot="0">
            <a:off x="8697480" y="3097363"/>
            <a:ext cx="893040" cy="1072428"/>
          </a:xfrm>
          <a:custGeom>
            <a:avLst/>
            <a:gdLst/>
            <a:ahLst/>
            <a:cxnLst/>
            <a:rect r="r" b="b" t="t" l="l"/>
            <a:pathLst>
              <a:path h="1072428" w="893040">
                <a:moveTo>
                  <a:pt x="0" y="0"/>
                </a:moveTo>
                <a:lnTo>
                  <a:pt x="893040" y="0"/>
                </a:lnTo>
                <a:lnTo>
                  <a:pt x="893040" y="1072429"/>
                </a:lnTo>
                <a:lnTo>
                  <a:pt x="0" y="1072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199863" y="7490951"/>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59668" y="1057815"/>
            <a:ext cx="7902363" cy="1552575"/>
          </a:xfrm>
          <a:prstGeom prst="rect">
            <a:avLst/>
          </a:prstGeom>
        </p:spPr>
        <p:txBody>
          <a:bodyPr anchor="t" rtlCol="false" tIns="0" lIns="0" bIns="0" rIns="0">
            <a:spAutoFit/>
          </a:bodyPr>
          <a:lstStyle/>
          <a:p>
            <a:pPr algn="ctr">
              <a:lnSpc>
                <a:spcPts val="6000"/>
              </a:lnSpc>
            </a:pPr>
            <a:r>
              <a:rPr lang="en-US" sz="5000" u="sng">
                <a:solidFill>
                  <a:srgbClr val="000000"/>
                </a:solidFill>
                <a:latin typeface="Cloud Bold Italics"/>
              </a:rPr>
              <a:t>7 – Les tests d’intégration</a:t>
            </a:r>
          </a:p>
          <a:p>
            <a:pPr algn="ctr">
              <a:lnSpc>
                <a:spcPts val="6000"/>
              </a:lnSpc>
            </a:pPr>
          </a:p>
        </p:txBody>
      </p:sp>
      <p:sp>
        <p:nvSpPr>
          <p:cNvPr name="TextBox 23" id="23"/>
          <p:cNvSpPr txBox="true"/>
          <p:nvPr/>
        </p:nvSpPr>
        <p:spPr>
          <a:xfrm rot="0">
            <a:off x="7223628" y="5215148"/>
            <a:ext cx="9313906" cy="1524000"/>
          </a:xfrm>
          <a:prstGeom prst="rect">
            <a:avLst/>
          </a:prstGeom>
        </p:spPr>
        <p:txBody>
          <a:bodyPr anchor="t" rtlCol="false" tIns="0" lIns="0" bIns="0" rIns="0">
            <a:spAutoFit/>
          </a:bodyPr>
          <a:lstStyle/>
          <a:p>
            <a:pPr algn="ctr">
              <a:lnSpc>
                <a:spcPts val="5999"/>
              </a:lnSpc>
            </a:pPr>
            <a:r>
              <a:rPr lang="en-US" sz="4999" u="sng">
                <a:solidFill>
                  <a:srgbClr val="000000"/>
                </a:solidFill>
                <a:latin typeface="Cloud Bold Italics"/>
              </a:rPr>
              <a:t>9 – La recette</a:t>
            </a:r>
          </a:p>
          <a:p>
            <a:pPr algn="ctr">
              <a:lnSpc>
                <a:spcPts val="59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5553" y="-10625184"/>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658" y="4357694"/>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70819" y="6745282"/>
            <a:ext cx="1838152" cy="1587703"/>
          </a:xfrm>
          <a:custGeom>
            <a:avLst/>
            <a:gdLst/>
            <a:ahLst/>
            <a:cxnLst/>
            <a:rect r="r" b="b" t="t" l="l"/>
            <a:pathLst>
              <a:path h="1587703" w="1838152">
                <a:moveTo>
                  <a:pt x="0" y="0"/>
                </a:moveTo>
                <a:lnTo>
                  <a:pt x="1838152" y="0"/>
                </a:lnTo>
                <a:lnTo>
                  <a:pt x="1838152" y="1587704"/>
                </a:lnTo>
                <a:lnTo>
                  <a:pt x="0" y="15877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110810" y="8909051"/>
            <a:ext cx="4066379" cy="349249"/>
          </a:xfrm>
          <a:prstGeom prst="rect">
            <a:avLst/>
          </a:prstGeom>
        </p:spPr>
        <p:txBody>
          <a:bodyPr anchor="t" rtlCol="false" tIns="0" lIns="0" bIns="0" rIns="0">
            <a:spAutoFit/>
          </a:bodyPr>
          <a:lstStyle/>
          <a:p>
            <a:pPr algn="ctr">
              <a:lnSpc>
                <a:spcPts val="2800"/>
              </a:lnSpc>
            </a:pPr>
            <a:r>
              <a:rPr lang="en-US" sz="2000" u="none">
                <a:solidFill>
                  <a:srgbClr val="000000"/>
                </a:solidFill>
                <a:latin typeface="Cloud"/>
              </a:rPr>
              <a:t>Retourner à l</a:t>
            </a:r>
            <a:r>
              <a:rPr lang="en-US" sz="2000" u="sng">
                <a:solidFill>
                  <a:srgbClr val="000000"/>
                </a:solidFill>
                <a:latin typeface="Cloud"/>
              </a:rPr>
              <a:t>a page Programme</a:t>
            </a:r>
          </a:p>
        </p:txBody>
      </p:sp>
      <p:sp>
        <p:nvSpPr>
          <p:cNvPr name="TextBox 6" id="6"/>
          <p:cNvSpPr txBox="true"/>
          <p:nvPr/>
        </p:nvSpPr>
        <p:spPr>
          <a:xfrm rot="0">
            <a:off x="6748522" y="4405319"/>
            <a:ext cx="4790956" cy="431799"/>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Cloud Bold"/>
              </a:rPr>
              <a:t>MERCI POUR VOTRE ATTENTION</a:t>
            </a:r>
          </a:p>
        </p:txBody>
      </p:sp>
      <p:sp>
        <p:nvSpPr>
          <p:cNvPr name="TextBox 7" id="7"/>
          <p:cNvSpPr txBox="true"/>
          <p:nvPr/>
        </p:nvSpPr>
        <p:spPr>
          <a:xfrm rot="0">
            <a:off x="6157555" y="526797"/>
            <a:ext cx="5972889" cy="1467481"/>
          </a:xfrm>
          <a:prstGeom prst="rect">
            <a:avLst/>
          </a:prstGeom>
        </p:spPr>
        <p:txBody>
          <a:bodyPr anchor="t" rtlCol="false" tIns="0" lIns="0" bIns="0" rIns="0">
            <a:spAutoFit/>
          </a:bodyPr>
          <a:lstStyle/>
          <a:p>
            <a:pPr algn="ctr">
              <a:lnSpc>
                <a:spcPts val="12040"/>
              </a:lnSpc>
            </a:pPr>
            <a:r>
              <a:rPr lang="en-US" sz="8600" u="sng">
                <a:solidFill>
                  <a:srgbClr val="000000"/>
                </a:solidFill>
                <a:latin typeface="Open Sans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13083" cy="10287000"/>
            <a:chOff x="0" y="0"/>
            <a:chExt cx="9217444" cy="13716000"/>
          </a:xfrm>
        </p:grpSpPr>
        <p:pic>
          <p:nvPicPr>
            <p:cNvPr name="Picture 3" id="3"/>
            <p:cNvPicPr>
              <a:picLocks noChangeAspect="true"/>
            </p:cNvPicPr>
            <p:nvPr/>
          </p:nvPicPr>
          <p:blipFill>
            <a:blip r:embed="rId2"/>
            <a:srcRect l="0" t="0" r="55226" b="0"/>
            <a:stretch>
              <a:fillRect/>
            </a:stretch>
          </p:blipFill>
          <p:spPr>
            <a:xfrm flipH="false" flipV="false">
              <a:off x="0" y="0"/>
              <a:ext cx="9217444" cy="13716000"/>
            </a:xfrm>
            <a:prstGeom prst="rect">
              <a:avLst/>
            </a:prstGeom>
          </p:spPr>
        </p:pic>
      </p:grpSp>
      <p:sp>
        <p:nvSpPr>
          <p:cNvPr name="Freeform 4" id="4"/>
          <p:cNvSpPr/>
          <p:nvPr/>
        </p:nvSpPr>
        <p:spPr>
          <a:xfrm flipH="false" flipV="false" rot="0">
            <a:off x="9684436" y="-10110848"/>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423728" y="5143500"/>
            <a:ext cx="978709" cy="534456"/>
            <a:chOff x="0" y="0"/>
            <a:chExt cx="1304945" cy="712609"/>
          </a:xfrm>
        </p:grpSpPr>
        <p:sp>
          <p:nvSpPr>
            <p:cNvPr name="AutoShape 6" id="6"/>
            <p:cNvSpPr/>
            <p:nvPr/>
          </p:nvSpPr>
          <p:spPr>
            <a:xfrm rot="0">
              <a:off x="0" y="0"/>
              <a:ext cx="1304945" cy="712609"/>
            </a:xfrm>
            <a:prstGeom prst="rect">
              <a:avLst/>
            </a:prstGeom>
            <a:solidFill>
              <a:srgbClr val="12AED0"/>
            </a:solidFill>
          </p:spPr>
        </p:sp>
        <p:sp>
          <p:nvSpPr>
            <p:cNvPr name="AutoShape 7" id="7"/>
            <p:cNvSpPr/>
            <p:nvPr/>
          </p:nvSpPr>
          <p:spPr>
            <a:xfrm rot="0">
              <a:off x="354175" y="371735"/>
              <a:ext cx="596595" cy="0"/>
            </a:xfrm>
            <a:prstGeom prst="line">
              <a:avLst/>
            </a:prstGeom>
            <a:ln cap="flat" w="38100">
              <a:solidFill>
                <a:srgbClr val="FFFFFF"/>
              </a:solidFill>
              <a:prstDash val="solid"/>
              <a:headEnd type="none" len="sm" w="sm"/>
              <a:tailEnd type="arrow" len="sm" w="med"/>
            </a:ln>
          </p:spPr>
        </p:sp>
      </p:grpSp>
      <p:sp>
        <p:nvSpPr>
          <p:cNvPr name="TextBox 8" id="8"/>
          <p:cNvSpPr txBox="true"/>
          <p:nvPr/>
        </p:nvSpPr>
        <p:spPr>
          <a:xfrm rot="0">
            <a:off x="185801" y="990600"/>
            <a:ext cx="7216636" cy="3695700"/>
          </a:xfrm>
          <a:prstGeom prst="rect">
            <a:avLst/>
          </a:prstGeom>
        </p:spPr>
        <p:txBody>
          <a:bodyPr anchor="t" rtlCol="false" tIns="0" lIns="0" bIns="0" rIns="0">
            <a:spAutoFit/>
          </a:bodyPr>
          <a:lstStyle/>
          <a:p>
            <a:pPr>
              <a:lnSpc>
                <a:spcPts val="9600"/>
              </a:lnSpc>
            </a:pPr>
            <a:r>
              <a:rPr lang="en-US" sz="8000">
                <a:solidFill>
                  <a:srgbClr val="000000"/>
                </a:solidFill>
                <a:latin typeface="Cloud Bold"/>
              </a:rPr>
              <a:t>Définition du cycle en V</a:t>
            </a:r>
          </a:p>
          <a:p>
            <a:pPr>
              <a:lnSpc>
                <a:spcPts val="9600"/>
              </a:lnSpc>
            </a:pPr>
          </a:p>
        </p:txBody>
      </p:sp>
      <p:sp>
        <p:nvSpPr>
          <p:cNvPr name="TextBox 9" id="9"/>
          <p:cNvSpPr txBox="true"/>
          <p:nvPr/>
        </p:nvSpPr>
        <p:spPr>
          <a:xfrm rot="0">
            <a:off x="8163605" y="2519465"/>
            <a:ext cx="8755824" cy="6738835"/>
          </a:xfrm>
          <a:prstGeom prst="rect">
            <a:avLst/>
          </a:prstGeom>
        </p:spPr>
        <p:txBody>
          <a:bodyPr anchor="t" rtlCol="false" tIns="0" lIns="0" bIns="0" rIns="0">
            <a:spAutoFit/>
          </a:bodyPr>
          <a:lstStyle/>
          <a:p>
            <a:pPr>
              <a:lnSpc>
                <a:spcPts val="4146"/>
              </a:lnSpc>
            </a:pPr>
            <a:r>
              <a:rPr lang="en-US" sz="2961">
                <a:solidFill>
                  <a:srgbClr val="000000"/>
                </a:solidFill>
                <a:latin typeface="Cloud"/>
              </a:rPr>
              <a:t>Le cycle en V en gestion de projet découle du modèle en cascade théorisé dans les années 1970, qui permet de représenter des processus de développement de manière linéaire et en phases successives.</a:t>
            </a:r>
          </a:p>
          <a:p>
            <a:pPr>
              <a:lnSpc>
                <a:spcPts val="4146"/>
              </a:lnSpc>
            </a:pPr>
            <a:r>
              <a:rPr lang="en-US" sz="2961">
                <a:solidFill>
                  <a:srgbClr val="000000"/>
                </a:solidFill>
                <a:latin typeface="Cloud"/>
              </a:rPr>
              <a:t>Ce mode de gestion de projet a été développé dans les années 1980 et appliqué au champ des projets industriels, puis étendu aux projets informatiques. Il a été remis en cause à partir du début des années 2000, sous l’effet de l’accélération des changements technologiques, favorisant davantage les méthodes dites « agiles ».</a:t>
            </a:r>
          </a:p>
          <a:p>
            <a:pPr>
              <a:lnSpc>
                <a:spcPts val="4146"/>
              </a:lnSpc>
            </a:pPr>
          </a:p>
        </p:txBody>
      </p:sp>
      <p:sp>
        <p:nvSpPr>
          <p:cNvPr name="TextBox 10" id="10"/>
          <p:cNvSpPr txBox="true"/>
          <p:nvPr/>
        </p:nvSpPr>
        <p:spPr>
          <a:xfrm rot="0">
            <a:off x="1584862" y="8800998"/>
            <a:ext cx="3743359" cy="349249"/>
          </a:xfrm>
          <a:prstGeom prst="rect">
            <a:avLst/>
          </a:prstGeom>
        </p:spPr>
        <p:txBody>
          <a:bodyPr anchor="t" rtlCol="false" tIns="0" lIns="0" bIns="0" rIns="0">
            <a:spAutoFit/>
          </a:bodyPr>
          <a:lstStyle/>
          <a:p>
            <a:pPr>
              <a:lnSpc>
                <a:spcPts val="2800"/>
              </a:lnSpc>
            </a:pPr>
            <a:r>
              <a:rPr lang="en-US" sz="2000" u="none">
                <a:solidFill>
                  <a:srgbClr val="000000"/>
                </a:solidFill>
                <a:latin typeface="Cloud"/>
              </a:rPr>
              <a:t>Retourner </a:t>
            </a:r>
            <a:r>
              <a:rPr lang="en-US" sz="2000" u="sng">
                <a:solidFill>
                  <a:srgbClr val="000000"/>
                </a:solidFill>
                <a:latin typeface="Cloud"/>
              </a:rPr>
              <a:t>à la page Programme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22452" y="-8669447"/>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34816" y="4684582"/>
            <a:ext cx="12453184" cy="12453184"/>
          </a:xfrm>
          <a:custGeom>
            <a:avLst/>
            <a:gdLst/>
            <a:ahLst/>
            <a:cxnLst/>
            <a:rect r="r" b="b" t="t" l="l"/>
            <a:pathLst>
              <a:path h="12453184" w="12453184">
                <a:moveTo>
                  <a:pt x="0" y="0"/>
                </a:moveTo>
                <a:lnTo>
                  <a:pt x="12453184" y="0"/>
                </a:lnTo>
                <a:lnTo>
                  <a:pt x="12453184" y="12453185"/>
                </a:lnTo>
                <a:lnTo>
                  <a:pt x="0" y="12453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34700" y="3084382"/>
            <a:ext cx="15085014" cy="3171825"/>
          </a:xfrm>
          <a:prstGeom prst="rect">
            <a:avLst/>
          </a:prstGeom>
        </p:spPr>
        <p:txBody>
          <a:bodyPr anchor="t" rtlCol="false" tIns="0" lIns="0" bIns="0" rIns="0">
            <a:spAutoFit/>
          </a:bodyPr>
          <a:lstStyle/>
          <a:p>
            <a:pPr algn="ctr">
              <a:lnSpc>
                <a:spcPts val="8280"/>
              </a:lnSpc>
            </a:pPr>
            <a:r>
              <a:rPr lang="en-US" sz="6900">
                <a:solidFill>
                  <a:srgbClr val="000000"/>
                </a:solidFill>
                <a:latin typeface="Cloud Bold"/>
              </a:rPr>
              <a:t>Pourquoi utiliser cette méthode de gestion de projet ?</a:t>
            </a:r>
          </a:p>
          <a:p>
            <a:pPr algn="ctr">
              <a:lnSpc>
                <a:spcPts val="8280"/>
              </a:lnSpc>
            </a:pPr>
          </a:p>
        </p:txBody>
      </p:sp>
      <p:sp>
        <p:nvSpPr>
          <p:cNvPr name="AutoShape 5" id="5"/>
          <p:cNvSpPr/>
          <p:nvPr/>
        </p:nvSpPr>
        <p:spPr>
          <a:xfrm rot="0">
            <a:off x="1028700" y="8555092"/>
            <a:ext cx="16230600" cy="0"/>
          </a:xfrm>
          <a:prstGeom prst="line">
            <a:avLst/>
          </a:prstGeom>
          <a:ln cap="flat" w="9525">
            <a:solidFill>
              <a:srgbClr val="000000"/>
            </a:solidFill>
            <a:prstDash val="solid"/>
            <a:headEnd type="none" len="sm" w="sm"/>
            <a:tailEnd type="none" len="sm" w="sm"/>
          </a:ln>
        </p:spPr>
      </p:sp>
      <p:grpSp>
        <p:nvGrpSpPr>
          <p:cNvPr name="Group 6" id="6"/>
          <p:cNvGrpSpPr/>
          <p:nvPr/>
        </p:nvGrpSpPr>
        <p:grpSpPr>
          <a:xfrm rot="0">
            <a:off x="16280591" y="8938731"/>
            <a:ext cx="978709" cy="534456"/>
            <a:chOff x="0" y="0"/>
            <a:chExt cx="1304945" cy="712609"/>
          </a:xfrm>
        </p:grpSpPr>
        <p:sp>
          <p:nvSpPr>
            <p:cNvPr name="AutoShape 7" id="7"/>
            <p:cNvSpPr/>
            <p:nvPr/>
          </p:nvSpPr>
          <p:spPr>
            <a:xfrm rot="0">
              <a:off x="0" y="0"/>
              <a:ext cx="1304945" cy="712609"/>
            </a:xfrm>
            <a:prstGeom prst="rect">
              <a:avLst/>
            </a:prstGeom>
            <a:solidFill>
              <a:srgbClr val="12AED0"/>
            </a:solidFill>
          </p:spPr>
        </p:sp>
        <p:sp>
          <p:nvSpPr>
            <p:cNvPr name="AutoShape 8" id="8"/>
            <p:cNvSpPr/>
            <p:nvPr/>
          </p:nvSpPr>
          <p:spPr>
            <a:xfrm rot="0">
              <a:off x="354175" y="371735"/>
              <a:ext cx="596595" cy="0"/>
            </a:xfrm>
            <a:prstGeom prst="line">
              <a:avLst/>
            </a:prstGeom>
            <a:ln cap="flat" w="38100">
              <a:solidFill>
                <a:srgbClr val="FFFFFF"/>
              </a:solidFill>
              <a:prstDash val="solid"/>
              <a:headEnd type="none" len="sm" w="sm"/>
              <a:tailEnd type="arrow" len="sm" w="med"/>
            </a:ln>
          </p:spPr>
        </p:sp>
      </p:grpSp>
      <p:sp>
        <p:nvSpPr>
          <p:cNvPr name="Freeform 9" id="9"/>
          <p:cNvSpPr/>
          <p:nvPr/>
        </p:nvSpPr>
        <p:spPr>
          <a:xfrm flipH="false" flipV="false" rot="0">
            <a:off x="607583" y="572194"/>
            <a:ext cx="5516109" cy="913011"/>
          </a:xfrm>
          <a:custGeom>
            <a:avLst/>
            <a:gdLst/>
            <a:ahLst/>
            <a:cxnLst/>
            <a:rect r="r" b="b" t="t" l="l"/>
            <a:pathLst>
              <a:path h="913011" w="5516109">
                <a:moveTo>
                  <a:pt x="0" y="0"/>
                </a:moveTo>
                <a:lnTo>
                  <a:pt x="5516109" y="0"/>
                </a:lnTo>
                <a:lnTo>
                  <a:pt x="5516109" y="913012"/>
                </a:lnTo>
                <a:lnTo>
                  <a:pt x="0" y="913012"/>
                </a:lnTo>
                <a:lnTo>
                  <a:pt x="0" y="0"/>
                </a:lnTo>
                <a:close/>
              </a:path>
            </a:pathLst>
          </a:custGeom>
          <a:blipFill>
            <a:blip r:embed="rId4"/>
            <a:stretch>
              <a:fillRect l="0" t="0" r="0" b="0"/>
            </a:stretch>
          </a:blipFill>
        </p:spPr>
      </p:sp>
      <p:sp>
        <p:nvSpPr>
          <p:cNvPr name="TextBox 10" id="10"/>
          <p:cNvSpPr txBox="true"/>
          <p:nvPr/>
        </p:nvSpPr>
        <p:spPr>
          <a:xfrm rot="0">
            <a:off x="1028700" y="9059863"/>
            <a:ext cx="4066379" cy="349249"/>
          </a:xfrm>
          <a:prstGeom prst="rect">
            <a:avLst/>
          </a:prstGeom>
        </p:spPr>
        <p:txBody>
          <a:bodyPr anchor="t" rtlCol="false" tIns="0" lIns="0" bIns="0" rIns="0">
            <a:spAutoFit/>
          </a:bodyPr>
          <a:lstStyle/>
          <a:p>
            <a:pPr>
              <a:lnSpc>
                <a:spcPts val="2800"/>
              </a:lnSpc>
            </a:pPr>
            <a:r>
              <a:rPr lang="en-US" sz="2000" u="none">
                <a:solidFill>
                  <a:srgbClr val="000000"/>
                </a:solidFill>
                <a:latin typeface="Cloud"/>
              </a:rPr>
              <a:t>Retourner à l</a:t>
            </a:r>
            <a:r>
              <a:rPr lang="en-US" sz="2000" u="sng">
                <a:solidFill>
                  <a:srgbClr val="000000"/>
                </a:solidFill>
                <a:latin typeface="Cloud"/>
              </a:rPr>
              <a:t>a page Programme</a:t>
            </a:r>
          </a:p>
        </p:txBody>
      </p:sp>
      <p:sp>
        <p:nvSpPr>
          <p:cNvPr name="TextBox 11" id="11"/>
          <p:cNvSpPr txBox="true"/>
          <p:nvPr/>
        </p:nvSpPr>
        <p:spPr>
          <a:xfrm rot="0">
            <a:off x="1834700" y="6274038"/>
            <a:ext cx="15103630" cy="1326014"/>
          </a:xfrm>
          <a:prstGeom prst="rect">
            <a:avLst/>
          </a:prstGeom>
        </p:spPr>
        <p:txBody>
          <a:bodyPr anchor="t" rtlCol="false" tIns="0" lIns="0" bIns="0" rIns="0">
            <a:spAutoFit/>
          </a:bodyPr>
          <a:lstStyle/>
          <a:p>
            <a:pPr algn="ctr">
              <a:lnSpc>
                <a:spcPts val="3562"/>
              </a:lnSpc>
            </a:pPr>
            <a:r>
              <a:rPr lang="en-US" sz="2544">
                <a:solidFill>
                  <a:srgbClr val="000000"/>
                </a:solidFill>
                <a:latin typeface="Open Sans Bold"/>
              </a:rPr>
              <a:t>La </a:t>
            </a:r>
            <a:r>
              <a:rPr lang="en-US" sz="2544" u="sng">
                <a:solidFill>
                  <a:srgbClr val="000000"/>
                </a:solidFill>
                <a:latin typeface="Open Sans Bold"/>
                <a:hlinkClick r:id="rId5" tooltip="https://le-consultant-digital.com/gestion-de-projet/methodologies-gestion-projet"/>
              </a:rPr>
              <a:t>méthodologie de gestion de projet</a:t>
            </a:r>
            <a:r>
              <a:rPr lang="en-US" sz="2544">
                <a:solidFill>
                  <a:srgbClr val="000000"/>
                </a:solidFill>
                <a:latin typeface="Open Sans Bold"/>
              </a:rPr>
              <a:t> dite du cycle en V comporte des avantages et des inconvénients qu’il s’agit de bien comprendre avant de choisir de la suivre pour son organisation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13083" cy="10287000"/>
            <a:chOff x="0" y="0"/>
            <a:chExt cx="9217444" cy="13716000"/>
          </a:xfrm>
        </p:grpSpPr>
        <p:pic>
          <p:nvPicPr>
            <p:cNvPr name="Picture 3" id="3"/>
            <p:cNvPicPr>
              <a:picLocks noChangeAspect="true"/>
            </p:cNvPicPr>
            <p:nvPr/>
          </p:nvPicPr>
          <p:blipFill>
            <a:blip r:embed="rId2"/>
            <a:srcRect l="0" t="0" r="55226" b="0"/>
            <a:stretch>
              <a:fillRect/>
            </a:stretch>
          </p:blipFill>
          <p:spPr>
            <a:xfrm flipH="false" flipV="false">
              <a:off x="0" y="0"/>
              <a:ext cx="9217444" cy="13716000"/>
            </a:xfrm>
            <a:prstGeom prst="rect">
              <a:avLst/>
            </a:prstGeom>
          </p:spPr>
        </p:pic>
      </p:grpSp>
      <p:sp>
        <p:nvSpPr>
          <p:cNvPr name="Freeform 4" id="4"/>
          <p:cNvSpPr/>
          <p:nvPr/>
        </p:nvSpPr>
        <p:spPr>
          <a:xfrm flipH="false" flipV="false" rot="0">
            <a:off x="9684436" y="-10110848"/>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8713185" y="5405966"/>
            <a:ext cx="6940483" cy="0"/>
          </a:xfrm>
          <a:prstGeom prst="line">
            <a:avLst/>
          </a:prstGeom>
          <a:ln cap="flat" w="9525">
            <a:solidFill>
              <a:srgbClr val="000000"/>
            </a:solidFill>
            <a:prstDash val="solid"/>
            <a:headEnd type="none" len="sm" w="sm"/>
            <a:tailEnd type="none" len="sm" w="sm"/>
          </a:ln>
        </p:spPr>
      </p:sp>
      <p:grpSp>
        <p:nvGrpSpPr>
          <p:cNvPr name="Group 6" id="6"/>
          <p:cNvGrpSpPr/>
          <p:nvPr/>
        </p:nvGrpSpPr>
        <p:grpSpPr>
          <a:xfrm rot="0">
            <a:off x="6423728" y="5143500"/>
            <a:ext cx="978709" cy="534456"/>
            <a:chOff x="0" y="0"/>
            <a:chExt cx="1304945" cy="712609"/>
          </a:xfrm>
        </p:grpSpPr>
        <p:sp>
          <p:nvSpPr>
            <p:cNvPr name="AutoShape 7" id="7"/>
            <p:cNvSpPr/>
            <p:nvPr/>
          </p:nvSpPr>
          <p:spPr>
            <a:xfrm rot="0">
              <a:off x="0" y="0"/>
              <a:ext cx="1304945" cy="712609"/>
            </a:xfrm>
            <a:prstGeom prst="rect">
              <a:avLst/>
            </a:prstGeom>
            <a:solidFill>
              <a:srgbClr val="12AED0"/>
            </a:solidFill>
          </p:spPr>
        </p:sp>
        <p:sp>
          <p:nvSpPr>
            <p:cNvPr name="AutoShape 8" id="8"/>
            <p:cNvSpPr/>
            <p:nvPr/>
          </p:nvSpPr>
          <p:spPr>
            <a:xfrm rot="0">
              <a:off x="354175" y="371735"/>
              <a:ext cx="596595" cy="0"/>
            </a:xfrm>
            <a:prstGeom prst="line">
              <a:avLst/>
            </a:prstGeom>
            <a:ln cap="flat" w="38100">
              <a:solidFill>
                <a:srgbClr val="FFFFFF"/>
              </a:solidFill>
              <a:prstDash val="solid"/>
              <a:headEnd type="none" len="sm" w="sm"/>
              <a:tailEnd type="arrow" len="sm" w="med"/>
            </a:ln>
          </p:spPr>
        </p:sp>
      </p:grpSp>
      <p:sp>
        <p:nvSpPr>
          <p:cNvPr name="TextBox 9" id="9"/>
          <p:cNvSpPr txBox="true"/>
          <p:nvPr/>
        </p:nvSpPr>
        <p:spPr>
          <a:xfrm rot="0">
            <a:off x="636739" y="871323"/>
            <a:ext cx="6541481" cy="3914775"/>
          </a:xfrm>
          <a:prstGeom prst="rect">
            <a:avLst/>
          </a:prstGeom>
        </p:spPr>
        <p:txBody>
          <a:bodyPr anchor="t" rtlCol="false" tIns="0" lIns="0" bIns="0" rIns="0">
            <a:spAutoFit/>
          </a:bodyPr>
          <a:lstStyle/>
          <a:p>
            <a:pPr>
              <a:lnSpc>
                <a:spcPts val="7680"/>
              </a:lnSpc>
            </a:pPr>
            <a:r>
              <a:rPr lang="en-US" sz="6400">
                <a:solidFill>
                  <a:srgbClr val="000000"/>
                </a:solidFill>
                <a:latin typeface="Cloud Bold"/>
              </a:rPr>
              <a:t>Avantages de cette méthodologie</a:t>
            </a:r>
          </a:p>
          <a:p>
            <a:pPr>
              <a:lnSpc>
                <a:spcPts val="7680"/>
              </a:lnSpc>
            </a:pPr>
          </a:p>
        </p:txBody>
      </p:sp>
      <p:grpSp>
        <p:nvGrpSpPr>
          <p:cNvPr name="Group 10" id="10"/>
          <p:cNvGrpSpPr/>
          <p:nvPr/>
        </p:nvGrpSpPr>
        <p:grpSpPr>
          <a:xfrm rot="0">
            <a:off x="8445441" y="1723364"/>
            <a:ext cx="7475972" cy="3062734"/>
            <a:chOff x="0" y="0"/>
            <a:chExt cx="9967962" cy="4083645"/>
          </a:xfrm>
        </p:grpSpPr>
        <p:sp>
          <p:nvSpPr>
            <p:cNvPr name="TextBox 11" id="11"/>
            <p:cNvSpPr txBox="true"/>
            <p:nvPr/>
          </p:nvSpPr>
          <p:spPr>
            <a:xfrm rot="0">
              <a:off x="0" y="-19050"/>
              <a:ext cx="9967962" cy="869950"/>
            </a:xfrm>
            <a:prstGeom prst="rect">
              <a:avLst/>
            </a:prstGeom>
          </p:spPr>
          <p:txBody>
            <a:bodyPr anchor="t" rtlCol="false" tIns="0" lIns="0" bIns="0" rIns="0">
              <a:spAutoFit/>
            </a:bodyPr>
            <a:lstStyle/>
            <a:p>
              <a:pPr marL="0" indent="0" lvl="0">
                <a:lnSpc>
                  <a:spcPts val="5040"/>
                </a:lnSpc>
                <a:spcBef>
                  <a:spcPct val="0"/>
                </a:spcBef>
              </a:pPr>
              <a:r>
                <a:rPr lang="en-US" sz="4200">
                  <a:solidFill>
                    <a:srgbClr val="000000"/>
                  </a:solidFill>
                  <a:latin typeface="Cloud Bold"/>
                </a:rPr>
                <a:t>Cohérence entre les étapes : </a:t>
              </a:r>
            </a:p>
          </p:txBody>
        </p:sp>
        <p:sp>
          <p:nvSpPr>
            <p:cNvPr name="TextBox 12" id="12"/>
            <p:cNvSpPr txBox="true"/>
            <p:nvPr/>
          </p:nvSpPr>
          <p:spPr>
            <a:xfrm rot="0">
              <a:off x="0" y="1190079"/>
              <a:ext cx="9967962" cy="2893484"/>
            </a:xfrm>
            <a:prstGeom prst="rect">
              <a:avLst/>
            </a:prstGeom>
          </p:spPr>
          <p:txBody>
            <a:bodyPr anchor="t" rtlCol="false" tIns="0" lIns="0" bIns="0" rIns="0">
              <a:spAutoFit/>
            </a:bodyPr>
            <a:lstStyle/>
            <a:p>
              <a:pPr>
                <a:lnSpc>
                  <a:spcPts val="3499"/>
                </a:lnSpc>
              </a:pPr>
              <a:r>
                <a:rPr lang="en-US" sz="2499">
                  <a:solidFill>
                    <a:srgbClr val="000000"/>
                  </a:solidFill>
                  <a:latin typeface="Cloud"/>
                </a:rPr>
                <a:t>En alignant les phases de développement et de validation de manière symétrique, le Cycle en V garantit une cohérence totale entre ces phases. Cela réduit les risques d'erreurs majeures en fin de projet.</a:t>
              </a:r>
            </a:p>
          </p:txBody>
        </p:sp>
      </p:grpSp>
      <p:grpSp>
        <p:nvGrpSpPr>
          <p:cNvPr name="Group 13" id="13"/>
          <p:cNvGrpSpPr/>
          <p:nvPr/>
        </p:nvGrpSpPr>
        <p:grpSpPr>
          <a:xfrm rot="0">
            <a:off x="8529992" y="5657836"/>
            <a:ext cx="7391421" cy="3500884"/>
            <a:chOff x="0" y="0"/>
            <a:chExt cx="9855228" cy="4667845"/>
          </a:xfrm>
        </p:grpSpPr>
        <p:sp>
          <p:nvSpPr>
            <p:cNvPr name="TextBox 14" id="14"/>
            <p:cNvSpPr txBox="true"/>
            <p:nvPr/>
          </p:nvSpPr>
          <p:spPr>
            <a:xfrm rot="0">
              <a:off x="0" y="-19050"/>
              <a:ext cx="9855228" cy="869950"/>
            </a:xfrm>
            <a:prstGeom prst="rect">
              <a:avLst/>
            </a:prstGeom>
          </p:spPr>
          <p:txBody>
            <a:bodyPr anchor="t" rtlCol="false" tIns="0" lIns="0" bIns="0" rIns="0">
              <a:spAutoFit/>
            </a:bodyPr>
            <a:lstStyle/>
            <a:p>
              <a:pPr marL="0" indent="0" lvl="0">
                <a:lnSpc>
                  <a:spcPts val="5040"/>
                </a:lnSpc>
                <a:spcBef>
                  <a:spcPct val="0"/>
                </a:spcBef>
              </a:pPr>
              <a:r>
                <a:rPr lang="en-US" sz="4200">
                  <a:solidFill>
                    <a:srgbClr val="000000"/>
                  </a:solidFill>
                  <a:latin typeface="Cloud Bold"/>
                </a:rPr>
                <a:t>Retour d'information rapide :</a:t>
              </a:r>
            </a:p>
          </p:txBody>
        </p:sp>
        <p:sp>
          <p:nvSpPr>
            <p:cNvPr name="TextBox 15" id="15"/>
            <p:cNvSpPr txBox="true"/>
            <p:nvPr/>
          </p:nvSpPr>
          <p:spPr>
            <a:xfrm rot="0">
              <a:off x="0" y="1190079"/>
              <a:ext cx="9855228" cy="3477684"/>
            </a:xfrm>
            <a:prstGeom prst="rect">
              <a:avLst/>
            </a:prstGeom>
          </p:spPr>
          <p:txBody>
            <a:bodyPr anchor="t" rtlCol="false" tIns="0" lIns="0" bIns="0" rIns="0">
              <a:spAutoFit/>
            </a:bodyPr>
            <a:lstStyle/>
            <a:p>
              <a:pPr>
                <a:lnSpc>
                  <a:spcPts val="3499"/>
                </a:lnSpc>
              </a:pPr>
              <a:r>
                <a:rPr lang="en-US" sz="2499">
                  <a:solidFill>
                    <a:srgbClr val="000000"/>
                  </a:solidFill>
                  <a:latin typeface="Cloud"/>
                </a:rPr>
                <a:t>Les tests effectués à chaque étape fournissent un retour d'information rapide sur la performance du système. Cela nous permet de détecter et de corriger les problèmes plus tôt dans le processus, ce qui est essentiel pour assurer la qualité du produit final.</a:t>
              </a:r>
            </a:p>
          </p:txBody>
        </p:sp>
      </p:grpSp>
      <p:sp>
        <p:nvSpPr>
          <p:cNvPr name="TextBox 16" id="16"/>
          <p:cNvSpPr txBox="true"/>
          <p:nvPr/>
        </p:nvSpPr>
        <p:spPr>
          <a:xfrm rot="0">
            <a:off x="1584862" y="8800998"/>
            <a:ext cx="3743359" cy="349249"/>
          </a:xfrm>
          <a:prstGeom prst="rect">
            <a:avLst/>
          </a:prstGeom>
        </p:spPr>
        <p:txBody>
          <a:bodyPr anchor="t" rtlCol="false" tIns="0" lIns="0" bIns="0" rIns="0">
            <a:spAutoFit/>
          </a:bodyPr>
          <a:lstStyle/>
          <a:p>
            <a:pPr>
              <a:lnSpc>
                <a:spcPts val="2800"/>
              </a:lnSpc>
            </a:pPr>
            <a:r>
              <a:rPr lang="en-US" sz="2000" u="none">
                <a:solidFill>
                  <a:srgbClr val="000000"/>
                </a:solidFill>
                <a:latin typeface="Cloud"/>
              </a:rPr>
              <a:t>Retourner </a:t>
            </a:r>
            <a:r>
              <a:rPr lang="en-US" sz="2000" u="sng">
                <a:solidFill>
                  <a:srgbClr val="000000"/>
                </a:solidFill>
                <a:latin typeface="Cloud"/>
              </a:rPr>
              <a:t>à la page Programme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13083" cy="10287000"/>
            <a:chOff x="0" y="0"/>
            <a:chExt cx="9217444" cy="13716000"/>
          </a:xfrm>
        </p:grpSpPr>
        <p:pic>
          <p:nvPicPr>
            <p:cNvPr name="Picture 3" id="3"/>
            <p:cNvPicPr>
              <a:picLocks noChangeAspect="true"/>
            </p:cNvPicPr>
            <p:nvPr/>
          </p:nvPicPr>
          <p:blipFill>
            <a:blip r:embed="rId2"/>
            <a:srcRect l="0" t="0" r="55226" b="0"/>
            <a:stretch>
              <a:fillRect/>
            </a:stretch>
          </p:blipFill>
          <p:spPr>
            <a:xfrm flipH="false" flipV="false">
              <a:off x="0" y="0"/>
              <a:ext cx="9217444" cy="13716000"/>
            </a:xfrm>
            <a:prstGeom prst="rect">
              <a:avLst/>
            </a:prstGeom>
          </p:spPr>
        </p:pic>
      </p:grpSp>
      <p:sp>
        <p:nvSpPr>
          <p:cNvPr name="Freeform 4" id="4"/>
          <p:cNvSpPr/>
          <p:nvPr/>
        </p:nvSpPr>
        <p:spPr>
          <a:xfrm flipH="false" flipV="false" rot="0">
            <a:off x="9684436" y="-10110848"/>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8713185" y="5405966"/>
            <a:ext cx="6940483" cy="0"/>
          </a:xfrm>
          <a:prstGeom prst="line">
            <a:avLst/>
          </a:prstGeom>
          <a:ln cap="flat" w="9525">
            <a:solidFill>
              <a:srgbClr val="000000"/>
            </a:solidFill>
            <a:prstDash val="solid"/>
            <a:headEnd type="none" len="sm" w="sm"/>
            <a:tailEnd type="none" len="sm" w="sm"/>
          </a:ln>
        </p:spPr>
      </p:sp>
      <p:grpSp>
        <p:nvGrpSpPr>
          <p:cNvPr name="Group 6" id="6"/>
          <p:cNvGrpSpPr/>
          <p:nvPr/>
        </p:nvGrpSpPr>
        <p:grpSpPr>
          <a:xfrm rot="0">
            <a:off x="6423728" y="5143500"/>
            <a:ext cx="978709" cy="534456"/>
            <a:chOff x="0" y="0"/>
            <a:chExt cx="1304945" cy="712609"/>
          </a:xfrm>
        </p:grpSpPr>
        <p:sp>
          <p:nvSpPr>
            <p:cNvPr name="AutoShape 7" id="7"/>
            <p:cNvSpPr/>
            <p:nvPr/>
          </p:nvSpPr>
          <p:spPr>
            <a:xfrm rot="0">
              <a:off x="0" y="0"/>
              <a:ext cx="1304945" cy="712609"/>
            </a:xfrm>
            <a:prstGeom prst="rect">
              <a:avLst/>
            </a:prstGeom>
            <a:solidFill>
              <a:srgbClr val="12AED0"/>
            </a:solidFill>
          </p:spPr>
        </p:sp>
        <p:sp>
          <p:nvSpPr>
            <p:cNvPr name="AutoShape 8" id="8"/>
            <p:cNvSpPr/>
            <p:nvPr/>
          </p:nvSpPr>
          <p:spPr>
            <a:xfrm rot="0">
              <a:off x="354175" y="371735"/>
              <a:ext cx="596595" cy="0"/>
            </a:xfrm>
            <a:prstGeom prst="line">
              <a:avLst/>
            </a:prstGeom>
            <a:ln cap="flat" w="38100">
              <a:solidFill>
                <a:srgbClr val="FFFFFF"/>
              </a:solidFill>
              <a:prstDash val="solid"/>
              <a:headEnd type="none" len="sm" w="sm"/>
              <a:tailEnd type="arrow" len="sm" w="med"/>
            </a:ln>
          </p:spPr>
        </p:sp>
      </p:grpSp>
      <p:sp>
        <p:nvSpPr>
          <p:cNvPr name="TextBox 9" id="9"/>
          <p:cNvSpPr txBox="true"/>
          <p:nvPr/>
        </p:nvSpPr>
        <p:spPr>
          <a:xfrm rot="0">
            <a:off x="636739" y="871323"/>
            <a:ext cx="6541481" cy="1971675"/>
          </a:xfrm>
          <a:prstGeom prst="rect">
            <a:avLst/>
          </a:prstGeom>
        </p:spPr>
        <p:txBody>
          <a:bodyPr anchor="t" rtlCol="false" tIns="0" lIns="0" bIns="0" rIns="0">
            <a:spAutoFit/>
          </a:bodyPr>
          <a:lstStyle/>
          <a:p>
            <a:pPr>
              <a:lnSpc>
                <a:spcPts val="7680"/>
              </a:lnSpc>
            </a:pPr>
            <a:r>
              <a:rPr lang="en-US" sz="6400">
                <a:solidFill>
                  <a:srgbClr val="000000"/>
                </a:solidFill>
                <a:latin typeface="Cloud Bold"/>
              </a:rPr>
              <a:t>Inconvénients</a:t>
            </a:r>
          </a:p>
          <a:p>
            <a:pPr>
              <a:lnSpc>
                <a:spcPts val="7680"/>
              </a:lnSpc>
            </a:pPr>
          </a:p>
        </p:txBody>
      </p:sp>
      <p:sp>
        <p:nvSpPr>
          <p:cNvPr name="TextBox 10" id="10"/>
          <p:cNvSpPr txBox="true"/>
          <p:nvPr/>
        </p:nvSpPr>
        <p:spPr>
          <a:xfrm rot="0">
            <a:off x="8367705" y="1642894"/>
            <a:ext cx="9419367" cy="3060700"/>
          </a:xfrm>
          <a:prstGeom prst="rect">
            <a:avLst/>
          </a:prstGeom>
        </p:spPr>
        <p:txBody>
          <a:bodyPr anchor="t" rtlCol="false" tIns="0" lIns="0" bIns="0" rIns="0">
            <a:spAutoFit/>
          </a:bodyPr>
          <a:lstStyle/>
          <a:p>
            <a:pPr>
              <a:lnSpc>
                <a:spcPts val="3499"/>
              </a:lnSpc>
            </a:pPr>
            <a:r>
              <a:rPr lang="en-US" sz="2499">
                <a:solidFill>
                  <a:srgbClr val="000000"/>
                </a:solidFill>
                <a:latin typeface="Cloud"/>
              </a:rPr>
              <a:t>L’inconvénient majeur de cette méthode est l’effet tunnel. Une fois l’étape de définition précise du produit réalisée par l’équipe, le cycle s’enclenche. Comme nous l’avons vu, il est constitué d’étapes successives (phases), d’où un effet tunnel. Cela peut poser problème si les spécifications fonctionnelles sont dépassées. Ou si le client change sa demande pour le produit final. </a:t>
            </a:r>
          </a:p>
        </p:txBody>
      </p:sp>
      <p:sp>
        <p:nvSpPr>
          <p:cNvPr name="TextBox 11" id="11"/>
          <p:cNvSpPr txBox="true"/>
          <p:nvPr/>
        </p:nvSpPr>
        <p:spPr>
          <a:xfrm rot="0">
            <a:off x="8557996" y="6664223"/>
            <a:ext cx="9038786" cy="2184400"/>
          </a:xfrm>
          <a:prstGeom prst="rect">
            <a:avLst/>
          </a:prstGeom>
        </p:spPr>
        <p:txBody>
          <a:bodyPr anchor="t" rtlCol="false" tIns="0" lIns="0" bIns="0" rIns="0">
            <a:spAutoFit/>
          </a:bodyPr>
          <a:lstStyle/>
          <a:p>
            <a:pPr>
              <a:lnSpc>
                <a:spcPts val="3499"/>
              </a:lnSpc>
            </a:pPr>
            <a:r>
              <a:rPr lang="en-US" sz="2499">
                <a:solidFill>
                  <a:srgbClr val="000000"/>
                </a:solidFill>
                <a:latin typeface="Cloud"/>
              </a:rPr>
              <a:t>Le cycle en V, contrairement à une </a:t>
            </a:r>
            <a:r>
              <a:rPr lang="en-US" sz="2499" u="sng">
                <a:solidFill>
                  <a:srgbClr val="000000"/>
                </a:solidFill>
                <a:latin typeface="Cloud"/>
                <a:hlinkClick r:id="rId5" tooltip="https://le-consultant-digital.com/gestion-de-projet/gestion-de-projet-agile"/>
              </a:rPr>
              <a:t>méthode agile</a:t>
            </a:r>
            <a:r>
              <a:rPr lang="en-US" sz="2499">
                <a:solidFill>
                  <a:srgbClr val="000000"/>
                </a:solidFill>
                <a:latin typeface="Cloud"/>
              </a:rPr>
              <a:t> pour la gestion des projets (comme la </a:t>
            </a:r>
            <a:r>
              <a:rPr lang="en-US" sz="2499" u="sng">
                <a:solidFill>
                  <a:srgbClr val="000000"/>
                </a:solidFill>
                <a:latin typeface="Cloud"/>
                <a:hlinkClick r:id="rId6" tooltip="https://le-consultant-digital.com/gestion-de-projet/methode-scrum"/>
              </a:rPr>
              <a:t>méthode scrum</a:t>
            </a:r>
            <a:r>
              <a:rPr lang="en-US" sz="2499">
                <a:solidFill>
                  <a:srgbClr val="000000"/>
                </a:solidFill>
                <a:latin typeface="Cloud"/>
              </a:rPr>
              <a:t>) ne s’adapte pas bien au changement. Ce qui peut être la force comme la faiblesse de ce modèle de gestion de projets. Cette méthode offre donc moins de réactivité que les méthodes agiles. </a:t>
            </a:r>
          </a:p>
        </p:txBody>
      </p:sp>
      <p:sp>
        <p:nvSpPr>
          <p:cNvPr name="TextBox 12" id="12"/>
          <p:cNvSpPr txBox="true"/>
          <p:nvPr/>
        </p:nvSpPr>
        <p:spPr>
          <a:xfrm rot="0">
            <a:off x="1584862" y="8800998"/>
            <a:ext cx="3743359" cy="349249"/>
          </a:xfrm>
          <a:prstGeom prst="rect">
            <a:avLst/>
          </a:prstGeom>
        </p:spPr>
        <p:txBody>
          <a:bodyPr anchor="t" rtlCol="false" tIns="0" lIns="0" bIns="0" rIns="0">
            <a:spAutoFit/>
          </a:bodyPr>
          <a:lstStyle/>
          <a:p>
            <a:pPr>
              <a:lnSpc>
                <a:spcPts val="2800"/>
              </a:lnSpc>
            </a:pPr>
            <a:r>
              <a:rPr lang="en-US" sz="2000" u="none">
                <a:solidFill>
                  <a:srgbClr val="000000"/>
                </a:solidFill>
                <a:latin typeface="Cloud"/>
              </a:rPr>
              <a:t>Retourner </a:t>
            </a:r>
            <a:r>
              <a:rPr lang="en-US" sz="2000" u="sng">
                <a:solidFill>
                  <a:srgbClr val="000000"/>
                </a:solidFill>
                <a:latin typeface="Cloud"/>
              </a:rPr>
              <a:t>à la page Programme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13083" cy="10287000"/>
            <a:chOff x="0" y="0"/>
            <a:chExt cx="9217444" cy="13716000"/>
          </a:xfrm>
        </p:grpSpPr>
        <p:pic>
          <p:nvPicPr>
            <p:cNvPr name="Picture 3" id="3"/>
            <p:cNvPicPr>
              <a:picLocks noChangeAspect="true"/>
            </p:cNvPicPr>
            <p:nvPr/>
          </p:nvPicPr>
          <p:blipFill>
            <a:blip r:embed="rId2"/>
            <a:srcRect l="0" t="0" r="55226" b="0"/>
            <a:stretch>
              <a:fillRect/>
            </a:stretch>
          </p:blipFill>
          <p:spPr>
            <a:xfrm flipH="false" flipV="false">
              <a:off x="0" y="0"/>
              <a:ext cx="9217444" cy="13716000"/>
            </a:xfrm>
            <a:prstGeom prst="rect">
              <a:avLst/>
            </a:prstGeom>
          </p:spPr>
        </p:pic>
      </p:grpSp>
      <p:sp>
        <p:nvSpPr>
          <p:cNvPr name="Freeform 4" id="4"/>
          <p:cNvSpPr/>
          <p:nvPr/>
        </p:nvSpPr>
        <p:spPr>
          <a:xfrm flipH="false" flipV="false" rot="0">
            <a:off x="9684436" y="-11406445"/>
            <a:ext cx="15768684" cy="15768684"/>
          </a:xfrm>
          <a:custGeom>
            <a:avLst/>
            <a:gdLst/>
            <a:ahLst/>
            <a:cxnLst/>
            <a:rect r="r" b="b" t="t" l="l"/>
            <a:pathLst>
              <a:path h="15768684" w="15768684">
                <a:moveTo>
                  <a:pt x="0" y="0"/>
                </a:moveTo>
                <a:lnTo>
                  <a:pt x="15768684" y="0"/>
                </a:lnTo>
                <a:lnTo>
                  <a:pt x="15768684" y="15768684"/>
                </a:lnTo>
                <a:lnTo>
                  <a:pt x="0" y="15768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423728" y="6070791"/>
            <a:ext cx="978709" cy="534456"/>
            <a:chOff x="0" y="0"/>
            <a:chExt cx="1304945" cy="712609"/>
          </a:xfrm>
        </p:grpSpPr>
        <p:sp>
          <p:nvSpPr>
            <p:cNvPr name="AutoShape 6" id="6"/>
            <p:cNvSpPr/>
            <p:nvPr/>
          </p:nvSpPr>
          <p:spPr>
            <a:xfrm rot="0">
              <a:off x="0" y="0"/>
              <a:ext cx="1304945" cy="712609"/>
            </a:xfrm>
            <a:prstGeom prst="rect">
              <a:avLst/>
            </a:prstGeom>
            <a:solidFill>
              <a:srgbClr val="12AED0"/>
            </a:solidFill>
          </p:spPr>
        </p:sp>
        <p:sp>
          <p:nvSpPr>
            <p:cNvPr name="AutoShape 7" id="7"/>
            <p:cNvSpPr/>
            <p:nvPr/>
          </p:nvSpPr>
          <p:spPr>
            <a:xfrm rot="0">
              <a:off x="354175" y="371735"/>
              <a:ext cx="596595" cy="0"/>
            </a:xfrm>
            <a:prstGeom prst="line">
              <a:avLst/>
            </a:prstGeom>
            <a:ln cap="flat" w="38100">
              <a:solidFill>
                <a:srgbClr val="FFFFFF"/>
              </a:solidFill>
              <a:prstDash val="solid"/>
              <a:headEnd type="none" len="sm" w="sm"/>
              <a:tailEnd type="arrow" len="sm" w="med"/>
            </a:ln>
          </p:spPr>
        </p:sp>
      </p:grpSp>
      <p:sp>
        <p:nvSpPr>
          <p:cNvPr name="TextBox 8" id="8"/>
          <p:cNvSpPr txBox="true"/>
          <p:nvPr/>
        </p:nvSpPr>
        <p:spPr>
          <a:xfrm rot="0">
            <a:off x="317042" y="1000125"/>
            <a:ext cx="12786258" cy="1971675"/>
          </a:xfrm>
          <a:prstGeom prst="rect">
            <a:avLst/>
          </a:prstGeom>
        </p:spPr>
        <p:txBody>
          <a:bodyPr anchor="t" rtlCol="false" tIns="0" lIns="0" bIns="0" rIns="0">
            <a:spAutoFit/>
          </a:bodyPr>
          <a:lstStyle/>
          <a:p>
            <a:pPr>
              <a:lnSpc>
                <a:spcPts val="7680"/>
              </a:lnSpc>
            </a:pPr>
            <a:r>
              <a:rPr lang="en-US" sz="6400">
                <a:solidFill>
                  <a:srgbClr val="000000"/>
                </a:solidFill>
                <a:latin typeface="Cloud Bold"/>
              </a:rPr>
              <a:t>Les 9 étapes du cycle en V pour la gestion de projet informatique</a:t>
            </a:r>
          </a:p>
        </p:txBody>
      </p:sp>
      <p:sp>
        <p:nvSpPr>
          <p:cNvPr name="TextBox 9" id="9"/>
          <p:cNvSpPr txBox="true"/>
          <p:nvPr/>
        </p:nvSpPr>
        <p:spPr>
          <a:xfrm rot="0">
            <a:off x="1584862" y="8800998"/>
            <a:ext cx="3743359" cy="349249"/>
          </a:xfrm>
          <a:prstGeom prst="rect">
            <a:avLst/>
          </a:prstGeom>
        </p:spPr>
        <p:txBody>
          <a:bodyPr anchor="t" rtlCol="false" tIns="0" lIns="0" bIns="0" rIns="0">
            <a:spAutoFit/>
          </a:bodyPr>
          <a:lstStyle/>
          <a:p>
            <a:pPr>
              <a:lnSpc>
                <a:spcPts val="2800"/>
              </a:lnSpc>
            </a:pPr>
            <a:r>
              <a:rPr lang="en-US" sz="2000" u="none">
                <a:solidFill>
                  <a:srgbClr val="000000"/>
                </a:solidFill>
                <a:latin typeface="Cloud"/>
              </a:rPr>
              <a:t>Retourner </a:t>
            </a:r>
            <a:r>
              <a:rPr lang="en-US" sz="2000" u="sng">
                <a:solidFill>
                  <a:srgbClr val="000000"/>
                </a:solidFill>
                <a:latin typeface="Cloud"/>
              </a:rPr>
              <a:t>à la page Programme</a:t>
            </a:r>
          </a:p>
        </p:txBody>
      </p:sp>
      <p:sp>
        <p:nvSpPr>
          <p:cNvPr name="Freeform 10" id="10"/>
          <p:cNvSpPr/>
          <p:nvPr/>
        </p:nvSpPr>
        <p:spPr>
          <a:xfrm flipH="false" flipV="false" rot="0">
            <a:off x="7435323" y="3187061"/>
            <a:ext cx="10133454" cy="6301917"/>
          </a:xfrm>
          <a:custGeom>
            <a:avLst/>
            <a:gdLst/>
            <a:ahLst/>
            <a:cxnLst/>
            <a:rect r="r" b="b" t="t" l="l"/>
            <a:pathLst>
              <a:path h="6301917" w="10133454">
                <a:moveTo>
                  <a:pt x="0" y="0"/>
                </a:moveTo>
                <a:lnTo>
                  <a:pt x="10133455" y="0"/>
                </a:lnTo>
                <a:lnTo>
                  <a:pt x="10133455" y="6301917"/>
                </a:lnTo>
                <a:lnTo>
                  <a:pt x="0" y="6301917"/>
                </a:lnTo>
                <a:lnTo>
                  <a:pt x="0" y="0"/>
                </a:lnTo>
                <a:close/>
              </a:path>
            </a:pathLst>
          </a:custGeom>
          <a:blipFill>
            <a:blip r:embed="rId5"/>
            <a:stretch>
              <a:fillRect l="-4294" t="0" r="-4294" b="-175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7613275" y="-17861"/>
            <a:ext cx="10674725" cy="6004533"/>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9259" r="0" b="-9259"/>
              </a:stretch>
            </a:blipFill>
          </p:spPr>
        </p:sp>
      </p:grpSp>
      <p:grpSp>
        <p:nvGrpSpPr>
          <p:cNvPr name="Group 6" id="6"/>
          <p:cNvGrpSpPr/>
          <p:nvPr/>
        </p:nvGrpSpPr>
        <p:grpSpPr>
          <a:xfrm rot="0">
            <a:off x="259668" y="2071275"/>
            <a:ext cx="8274677" cy="4197033"/>
            <a:chOff x="0" y="0"/>
            <a:chExt cx="2824441" cy="1432596"/>
          </a:xfrm>
        </p:grpSpPr>
        <p:sp>
          <p:nvSpPr>
            <p:cNvPr name="Freeform 7" id="7"/>
            <p:cNvSpPr/>
            <p:nvPr/>
          </p:nvSpPr>
          <p:spPr>
            <a:xfrm flipH="false" flipV="false" rot="0">
              <a:off x="0" y="0"/>
              <a:ext cx="2824441" cy="1432596"/>
            </a:xfrm>
            <a:custGeom>
              <a:avLst/>
              <a:gdLst/>
              <a:ahLst/>
              <a:cxnLst/>
              <a:rect r="r" b="b" t="t" l="l"/>
              <a:pathLst>
                <a:path h="1432596" w="2824441">
                  <a:moveTo>
                    <a:pt x="10292" y="0"/>
                  </a:moveTo>
                  <a:lnTo>
                    <a:pt x="2814149" y="0"/>
                  </a:lnTo>
                  <a:cubicBezTo>
                    <a:pt x="2819833" y="0"/>
                    <a:pt x="2824441" y="4608"/>
                    <a:pt x="2824441" y="10292"/>
                  </a:cubicBezTo>
                  <a:lnTo>
                    <a:pt x="2824441" y="1422304"/>
                  </a:lnTo>
                  <a:cubicBezTo>
                    <a:pt x="2824441" y="1427988"/>
                    <a:pt x="2819833" y="1432596"/>
                    <a:pt x="2814149" y="1432596"/>
                  </a:cubicBezTo>
                  <a:lnTo>
                    <a:pt x="10292" y="1432596"/>
                  </a:lnTo>
                  <a:cubicBezTo>
                    <a:pt x="4608" y="1432596"/>
                    <a:pt x="0" y="1427988"/>
                    <a:pt x="0" y="1422304"/>
                  </a:cubicBezTo>
                  <a:lnTo>
                    <a:pt x="0" y="10292"/>
                  </a:lnTo>
                  <a:cubicBezTo>
                    <a:pt x="0" y="4608"/>
                    <a:pt x="4608" y="0"/>
                    <a:pt x="10292" y="0"/>
                  </a:cubicBezTo>
                  <a:close/>
                </a:path>
              </a:pathLst>
            </a:custGeom>
            <a:solidFill>
              <a:srgbClr val="131211"/>
            </a:solidFill>
          </p:spPr>
        </p:sp>
        <p:sp>
          <p:nvSpPr>
            <p:cNvPr name="TextBox 8" id="8"/>
            <p:cNvSpPr txBox="true"/>
            <p:nvPr/>
          </p:nvSpPr>
          <p:spPr>
            <a:xfrm>
              <a:off x="0" y="-19050"/>
              <a:ext cx="2824441" cy="145164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975577" y="2610390"/>
            <a:ext cx="2381235" cy="204637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92550" y="2502470"/>
            <a:ext cx="7383027" cy="3738711"/>
          </a:xfrm>
          <a:prstGeom prst="rect">
            <a:avLst/>
          </a:prstGeom>
        </p:spPr>
        <p:txBody>
          <a:bodyPr anchor="t" rtlCol="false" tIns="0" lIns="0" bIns="0" rIns="0">
            <a:spAutoFit/>
          </a:bodyPr>
          <a:lstStyle/>
          <a:p>
            <a:pPr>
              <a:lnSpc>
                <a:spcPts val="2463"/>
              </a:lnSpc>
            </a:pPr>
            <a:r>
              <a:rPr lang="en-US" sz="1785" spc="174">
                <a:solidFill>
                  <a:srgbClr val="F2F4F5"/>
                </a:solidFill>
                <a:latin typeface="Montserrat Light Bold"/>
              </a:rPr>
              <a:t>Lors de cette étape, les besoins du client ou futur utilisateur sont précis. Ceci dans le but de définir les fonctionnalités et les demandes du client. Il est crucial d’allouer assez de temps à cette étape et de réunir toutes les exigences du client. Comme pour la phase d’analyse des besoins du modèle en cascade, le bon déroulé du projet en dépend.</a:t>
            </a:r>
          </a:p>
          <a:p>
            <a:pPr>
              <a:lnSpc>
                <a:spcPts val="2463"/>
              </a:lnSpc>
            </a:pPr>
            <a:r>
              <a:rPr lang="en-US" sz="1785" spc="174">
                <a:solidFill>
                  <a:srgbClr val="F2F4F5"/>
                </a:solidFill>
                <a:latin typeface="Montserrat Light Bold"/>
              </a:rPr>
              <a:t>Dans le cycle en V, à chaque phase de conception, les tests unitaires sont créés. Les tests unitaires d’acceptation sont donc à créer lors de cette première étape. </a:t>
            </a:r>
          </a:p>
          <a:p>
            <a:pPr>
              <a:lnSpc>
                <a:spcPts val="2463"/>
              </a:lnSpc>
            </a:pPr>
          </a:p>
        </p:txBody>
      </p:sp>
      <p:grpSp>
        <p:nvGrpSpPr>
          <p:cNvPr name="Group 13" id="13"/>
          <p:cNvGrpSpPr/>
          <p:nvPr/>
        </p:nvGrpSpPr>
        <p:grpSpPr>
          <a:xfrm rot="0">
            <a:off x="7223628" y="6150946"/>
            <a:ext cx="10035672" cy="3720805"/>
            <a:chOff x="0" y="0"/>
            <a:chExt cx="3425531" cy="1270043"/>
          </a:xfrm>
        </p:grpSpPr>
        <p:sp>
          <p:nvSpPr>
            <p:cNvPr name="Freeform 14" id="14"/>
            <p:cNvSpPr/>
            <p:nvPr/>
          </p:nvSpPr>
          <p:spPr>
            <a:xfrm flipH="false" flipV="false" rot="0">
              <a:off x="0" y="0"/>
              <a:ext cx="3425531" cy="1270043"/>
            </a:xfrm>
            <a:custGeom>
              <a:avLst/>
              <a:gdLst/>
              <a:ahLst/>
              <a:cxnLst/>
              <a:rect r="r" b="b" t="t" l="l"/>
              <a:pathLst>
                <a:path h="1270043" w="3425531">
                  <a:moveTo>
                    <a:pt x="8486" y="0"/>
                  </a:moveTo>
                  <a:lnTo>
                    <a:pt x="3417045" y="0"/>
                  </a:lnTo>
                  <a:cubicBezTo>
                    <a:pt x="3419296" y="0"/>
                    <a:pt x="3421454" y="894"/>
                    <a:pt x="3423045" y="2485"/>
                  </a:cubicBezTo>
                  <a:cubicBezTo>
                    <a:pt x="3424637" y="4077"/>
                    <a:pt x="3425531" y="6235"/>
                    <a:pt x="3425531" y="8486"/>
                  </a:cubicBezTo>
                  <a:lnTo>
                    <a:pt x="3425531" y="1261557"/>
                  </a:lnTo>
                  <a:cubicBezTo>
                    <a:pt x="3425531" y="1266243"/>
                    <a:pt x="3421731" y="1270043"/>
                    <a:pt x="3417045" y="1270043"/>
                  </a:cubicBezTo>
                  <a:lnTo>
                    <a:pt x="8486" y="1270043"/>
                  </a:lnTo>
                  <a:cubicBezTo>
                    <a:pt x="6235" y="1270043"/>
                    <a:pt x="4077" y="1269149"/>
                    <a:pt x="2485" y="1267557"/>
                  </a:cubicBezTo>
                  <a:cubicBezTo>
                    <a:pt x="894" y="1265966"/>
                    <a:pt x="0" y="1263807"/>
                    <a:pt x="0" y="1261557"/>
                  </a:cubicBezTo>
                  <a:lnTo>
                    <a:pt x="0" y="8486"/>
                  </a:lnTo>
                  <a:cubicBezTo>
                    <a:pt x="0" y="6235"/>
                    <a:pt x="894" y="4077"/>
                    <a:pt x="2485" y="2485"/>
                  </a:cubicBezTo>
                  <a:cubicBezTo>
                    <a:pt x="4077" y="894"/>
                    <a:pt x="6235" y="0"/>
                    <a:pt x="8486" y="0"/>
                  </a:cubicBezTo>
                  <a:close/>
                </a:path>
              </a:pathLst>
            </a:custGeom>
            <a:solidFill>
              <a:srgbClr val="131211"/>
            </a:solidFill>
          </p:spPr>
        </p:sp>
        <p:sp>
          <p:nvSpPr>
            <p:cNvPr name="TextBox 15" id="15"/>
            <p:cNvSpPr txBox="true"/>
            <p:nvPr/>
          </p:nvSpPr>
          <p:spPr>
            <a:xfrm>
              <a:off x="0" y="-19050"/>
              <a:ext cx="3425531" cy="1289093"/>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521128" y="7089096"/>
            <a:ext cx="2381235" cy="2046374"/>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8186231" y="6346181"/>
            <a:ext cx="9247099" cy="3223427"/>
          </a:xfrm>
          <a:prstGeom prst="rect">
            <a:avLst/>
          </a:prstGeom>
        </p:spPr>
        <p:txBody>
          <a:bodyPr anchor="t" rtlCol="false" tIns="0" lIns="0" bIns="0" rIns="0">
            <a:spAutoFit/>
          </a:bodyPr>
          <a:lstStyle/>
          <a:p>
            <a:pPr>
              <a:lnSpc>
                <a:spcPts val="2701"/>
              </a:lnSpc>
            </a:pPr>
            <a:r>
              <a:rPr lang="en-US" sz="1957" spc="191">
                <a:solidFill>
                  <a:srgbClr val="F2F4F5"/>
                </a:solidFill>
                <a:latin typeface="Montserrat Light Bold"/>
              </a:rPr>
              <a:t>Au cours de cette étape, un document contenant les spécifications fonctionnelles du produit est créé. Il contient tous les composants techniques en se basant sur la définition des besoins réalisés lors de l’étape précédente.  </a:t>
            </a:r>
          </a:p>
          <a:p>
            <a:pPr>
              <a:lnSpc>
                <a:spcPts val="2701"/>
              </a:lnSpc>
            </a:pPr>
            <a:r>
              <a:rPr lang="en-US" sz="1957" spc="191">
                <a:solidFill>
                  <a:srgbClr val="F2F4F5"/>
                </a:solidFill>
                <a:latin typeface="Montserrat Light Bold"/>
              </a:rPr>
              <a:t>Pendant cette étape, des tests unitaires du système sont également mis au point. Pour une mise en œuvre ultérieure.</a:t>
            </a:r>
          </a:p>
          <a:p>
            <a:pPr>
              <a:lnSpc>
                <a:spcPts val="2701"/>
              </a:lnSpc>
            </a:pPr>
          </a:p>
        </p:txBody>
      </p:sp>
      <p:sp>
        <p:nvSpPr>
          <p:cNvPr name="Freeform 20" id="20"/>
          <p:cNvSpPr/>
          <p:nvPr/>
        </p:nvSpPr>
        <p:spPr>
          <a:xfrm flipH="false" flipV="false" rot="0">
            <a:off x="8697480" y="3097363"/>
            <a:ext cx="893040" cy="1072428"/>
          </a:xfrm>
          <a:custGeom>
            <a:avLst/>
            <a:gdLst/>
            <a:ahLst/>
            <a:cxnLst/>
            <a:rect r="r" b="b" t="t" l="l"/>
            <a:pathLst>
              <a:path h="1072428" w="893040">
                <a:moveTo>
                  <a:pt x="0" y="0"/>
                </a:moveTo>
                <a:lnTo>
                  <a:pt x="893040" y="0"/>
                </a:lnTo>
                <a:lnTo>
                  <a:pt x="893040" y="1072429"/>
                </a:lnTo>
                <a:lnTo>
                  <a:pt x="0" y="1072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199863" y="7490951"/>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0" y="1161241"/>
            <a:ext cx="7902363" cy="1552575"/>
          </a:xfrm>
          <a:prstGeom prst="rect">
            <a:avLst/>
          </a:prstGeom>
        </p:spPr>
        <p:txBody>
          <a:bodyPr anchor="t" rtlCol="false" tIns="0" lIns="0" bIns="0" rIns="0">
            <a:spAutoFit/>
          </a:bodyPr>
          <a:lstStyle/>
          <a:p>
            <a:pPr algn="ctr">
              <a:lnSpc>
                <a:spcPts val="6000"/>
              </a:lnSpc>
            </a:pPr>
            <a:r>
              <a:rPr lang="en-US" sz="5000" u="sng">
                <a:solidFill>
                  <a:srgbClr val="000000"/>
                </a:solidFill>
                <a:latin typeface="Cloud Bold Italics"/>
              </a:rPr>
              <a:t>1 – Analyse des besoins</a:t>
            </a:r>
          </a:p>
          <a:p>
            <a:pPr algn="ctr">
              <a:lnSpc>
                <a:spcPts val="6000"/>
              </a:lnSpc>
            </a:pPr>
          </a:p>
        </p:txBody>
      </p:sp>
      <p:sp>
        <p:nvSpPr>
          <p:cNvPr name="TextBox 23" id="23"/>
          <p:cNvSpPr txBox="true"/>
          <p:nvPr/>
        </p:nvSpPr>
        <p:spPr>
          <a:xfrm rot="0">
            <a:off x="6711745" y="5248111"/>
            <a:ext cx="9313906" cy="1524000"/>
          </a:xfrm>
          <a:prstGeom prst="rect">
            <a:avLst/>
          </a:prstGeom>
        </p:spPr>
        <p:txBody>
          <a:bodyPr anchor="t" rtlCol="false" tIns="0" lIns="0" bIns="0" rIns="0">
            <a:spAutoFit/>
          </a:bodyPr>
          <a:lstStyle/>
          <a:p>
            <a:pPr algn="ctr">
              <a:lnSpc>
                <a:spcPts val="5999"/>
              </a:lnSpc>
            </a:pPr>
            <a:r>
              <a:rPr lang="en-US" sz="4999" u="sng">
                <a:solidFill>
                  <a:srgbClr val="000000"/>
                </a:solidFill>
                <a:latin typeface="Cloud Bold Italics"/>
              </a:rPr>
              <a:t>2 – Les spécifications</a:t>
            </a:r>
          </a:p>
          <a:p>
            <a:pPr algn="ctr">
              <a:lnSpc>
                <a:spcPts val="59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7613275" y="-17861"/>
            <a:ext cx="10674725" cy="6004533"/>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9259" r="0" b="-9259"/>
              </a:stretch>
            </a:blipFill>
          </p:spPr>
        </p:sp>
      </p:grpSp>
      <p:grpSp>
        <p:nvGrpSpPr>
          <p:cNvPr name="Group 6" id="6"/>
          <p:cNvGrpSpPr/>
          <p:nvPr/>
        </p:nvGrpSpPr>
        <p:grpSpPr>
          <a:xfrm rot="0">
            <a:off x="259668" y="2071275"/>
            <a:ext cx="8274677" cy="4197033"/>
            <a:chOff x="0" y="0"/>
            <a:chExt cx="2824441" cy="1432596"/>
          </a:xfrm>
        </p:grpSpPr>
        <p:sp>
          <p:nvSpPr>
            <p:cNvPr name="Freeform 7" id="7"/>
            <p:cNvSpPr/>
            <p:nvPr/>
          </p:nvSpPr>
          <p:spPr>
            <a:xfrm flipH="false" flipV="false" rot="0">
              <a:off x="0" y="0"/>
              <a:ext cx="2824441" cy="1432596"/>
            </a:xfrm>
            <a:custGeom>
              <a:avLst/>
              <a:gdLst/>
              <a:ahLst/>
              <a:cxnLst/>
              <a:rect r="r" b="b" t="t" l="l"/>
              <a:pathLst>
                <a:path h="1432596" w="2824441">
                  <a:moveTo>
                    <a:pt x="10292" y="0"/>
                  </a:moveTo>
                  <a:lnTo>
                    <a:pt x="2814149" y="0"/>
                  </a:lnTo>
                  <a:cubicBezTo>
                    <a:pt x="2819833" y="0"/>
                    <a:pt x="2824441" y="4608"/>
                    <a:pt x="2824441" y="10292"/>
                  </a:cubicBezTo>
                  <a:lnTo>
                    <a:pt x="2824441" y="1422304"/>
                  </a:lnTo>
                  <a:cubicBezTo>
                    <a:pt x="2824441" y="1427988"/>
                    <a:pt x="2819833" y="1432596"/>
                    <a:pt x="2814149" y="1432596"/>
                  </a:cubicBezTo>
                  <a:lnTo>
                    <a:pt x="10292" y="1432596"/>
                  </a:lnTo>
                  <a:cubicBezTo>
                    <a:pt x="4608" y="1432596"/>
                    <a:pt x="0" y="1427988"/>
                    <a:pt x="0" y="1422304"/>
                  </a:cubicBezTo>
                  <a:lnTo>
                    <a:pt x="0" y="10292"/>
                  </a:lnTo>
                  <a:cubicBezTo>
                    <a:pt x="0" y="4608"/>
                    <a:pt x="4608" y="0"/>
                    <a:pt x="10292" y="0"/>
                  </a:cubicBezTo>
                  <a:close/>
                </a:path>
              </a:pathLst>
            </a:custGeom>
            <a:solidFill>
              <a:srgbClr val="131211"/>
            </a:solidFill>
          </p:spPr>
        </p:sp>
        <p:sp>
          <p:nvSpPr>
            <p:cNvPr name="TextBox 8" id="8"/>
            <p:cNvSpPr txBox="true"/>
            <p:nvPr/>
          </p:nvSpPr>
          <p:spPr>
            <a:xfrm>
              <a:off x="0" y="-19050"/>
              <a:ext cx="2824441" cy="145164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975577" y="2610390"/>
            <a:ext cx="2381235" cy="204637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92550" y="2572290"/>
            <a:ext cx="7383027" cy="2801450"/>
          </a:xfrm>
          <a:prstGeom prst="rect">
            <a:avLst/>
          </a:prstGeom>
        </p:spPr>
        <p:txBody>
          <a:bodyPr anchor="t" rtlCol="false" tIns="0" lIns="0" bIns="0" rIns="0">
            <a:spAutoFit/>
          </a:bodyPr>
          <a:lstStyle/>
          <a:p>
            <a:pPr>
              <a:lnSpc>
                <a:spcPts val="2463"/>
              </a:lnSpc>
            </a:pPr>
            <a:r>
              <a:rPr lang="en-US" sz="1785" spc="174">
                <a:solidFill>
                  <a:srgbClr val="F2F4F5"/>
                </a:solidFill>
                <a:latin typeface="Montserrat Light Bold"/>
              </a:rPr>
              <a:t>C’est le moment où les spécifications fonctionnelles sur l’intégration du programme sont rédigées. Il faut spécifier si le programme connecte ses composants via une intégration interne ou externe. Cette phase est aussi appelée conception de haut niveau. </a:t>
            </a:r>
          </a:p>
          <a:p>
            <a:pPr>
              <a:lnSpc>
                <a:spcPts val="2463"/>
              </a:lnSpc>
            </a:pPr>
            <a:r>
              <a:rPr lang="en-US" sz="1785" spc="174">
                <a:solidFill>
                  <a:srgbClr val="F2F4F5"/>
                </a:solidFill>
                <a:latin typeface="Montserrat Light Bold"/>
              </a:rPr>
              <a:t>Pendant cette étape, des tests d’intégration sont également créés. </a:t>
            </a:r>
          </a:p>
          <a:p>
            <a:pPr>
              <a:lnSpc>
                <a:spcPts val="2463"/>
              </a:lnSpc>
            </a:pPr>
          </a:p>
        </p:txBody>
      </p:sp>
      <p:grpSp>
        <p:nvGrpSpPr>
          <p:cNvPr name="Group 13" id="13"/>
          <p:cNvGrpSpPr/>
          <p:nvPr/>
        </p:nvGrpSpPr>
        <p:grpSpPr>
          <a:xfrm rot="0">
            <a:off x="7223628" y="6150946"/>
            <a:ext cx="10035672" cy="3720805"/>
            <a:chOff x="0" y="0"/>
            <a:chExt cx="3425531" cy="1270043"/>
          </a:xfrm>
        </p:grpSpPr>
        <p:sp>
          <p:nvSpPr>
            <p:cNvPr name="Freeform 14" id="14"/>
            <p:cNvSpPr/>
            <p:nvPr/>
          </p:nvSpPr>
          <p:spPr>
            <a:xfrm flipH="false" flipV="false" rot="0">
              <a:off x="0" y="0"/>
              <a:ext cx="3425531" cy="1270043"/>
            </a:xfrm>
            <a:custGeom>
              <a:avLst/>
              <a:gdLst/>
              <a:ahLst/>
              <a:cxnLst/>
              <a:rect r="r" b="b" t="t" l="l"/>
              <a:pathLst>
                <a:path h="1270043" w="3425531">
                  <a:moveTo>
                    <a:pt x="8486" y="0"/>
                  </a:moveTo>
                  <a:lnTo>
                    <a:pt x="3417045" y="0"/>
                  </a:lnTo>
                  <a:cubicBezTo>
                    <a:pt x="3419296" y="0"/>
                    <a:pt x="3421454" y="894"/>
                    <a:pt x="3423045" y="2485"/>
                  </a:cubicBezTo>
                  <a:cubicBezTo>
                    <a:pt x="3424637" y="4077"/>
                    <a:pt x="3425531" y="6235"/>
                    <a:pt x="3425531" y="8486"/>
                  </a:cubicBezTo>
                  <a:lnTo>
                    <a:pt x="3425531" y="1261557"/>
                  </a:lnTo>
                  <a:cubicBezTo>
                    <a:pt x="3425531" y="1266243"/>
                    <a:pt x="3421731" y="1270043"/>
                    <a:pt x="3417045" y="1270043"/>
                  </a:cubicBezTo>
                  <a:lnTo>
                    <a:pt x="8486" y="1270043"/>
                  </a:lnTo>
                  <a:cubicBezTo>
                    <a:pt x="6235" y="1270043"/>
                    <a:pt x="4077" y="1269149"/>
                    <a:pt x="2485" y="1267557"/>
                  </a:cubicBezTo>
                  <a:cubicBezTo>
                    <a:pt x="894" y="1265966"/>
                    <a:pt x="0" y="1263807"/>
                    <a:pt x="0" y="1261557"/>
                  </a:cubicBezTo>
                  <a:lnTo>
                    <a:pt x="0" y="8486"/>
                  </a:lnTo>
                  <a:cubicBezTo>
                    <a:pt x="0" y="6235"/>
                    <a:pt x="894" y="4077"/>
                    <a:pt x="2485" y="2485"/>
                  </a:cubicBezTo>
                  <a:cubicBezTo>
                    <a:pt x="4077" y="894"/>
                    <a:pt x="6235" y="0"/>
                    <a:pt x="8486" y="0"/>
                  </a:cubicBezTo>
                  <a:close/>
                </a:path>
              </a:pathLst>
            </a:custGeom>
            <a:solidFill>
              <a:srgbClr val="131211"/>
            </a:solidFill>
          </p:spPr>
        </p:sp>
        <p:sp>
          <p:nvSpPr>
            <p:cNvPr name="TextBox 15" id="15"/>
            <p:cNvSpPr txBox="true"/>
            <p:nvPr/>
          </p:nvSpPr>
          <p:spPr>
            <a:xfrm>
              <a:off x="0" y="-19050"/>
              <a:ext cx="3425531" cy="1289093"/>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521128" y="7089096"/>
            <a:ext cx="2381235" cy="2046374"/>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8042384" y="7041471"/>
            <a:ext cx="9247099" cy="1802526"/>
          </a:xfrm>
          <a:prstGeom prst="rect">
            <a:avLst/>
          </a:prstGeom>
        </p:spPr>
        <p:txBody>
          <a:bodyPr anchor="t" rtlCol="false" tIns="0" lIns="0" bIns="0" rIns="0">
            <a:spAutoFit/>
          </a:bodyPr>
          <a:lstStyle/>
          <a:p>
            <a:pPr>
              <a:lnSpc>
                <a:spcPts val="2701"/>
              </a:lnSpc>
            </a:pPr>
            <a:r>
              <a:rPr lang="en-US" sz="1957" spc="191">
                <a:solidFill>
                  <a:srgbClr val="F2F4F5"/>
                </a:solidFill>
                <a:latin typeface="Montserrat Light Bold"/>
              </a:rPr>
              <a:t>Ici on parle de phase de conception de bas niveau du système. Elle concerne la façon dont sera mise en œuvre la logique fonctionnelle codée du produit final. Notamment, les spécifications sur les composants, les modèles et les interfaces. </a:t>
            </a:r>
          </a:p>
        </p:txBody>
      </p:sp>
      <p:sp>
        <p:nvSpPr>
          <p:cNvPr name="Freeform 20" id="20"/>
          <p:cNvSpPr/>
          <p:nvPr/>
        </p:nvSpPr>
        <p:spPr>
          <a:xfrm flipH="false" flipV="false" rot="0">
            <a:off x="8697480" y="3097363"/>
            <a:ext cx="893040" cy="1072428"/>
          </a:xfrm>
          <a:custGeom>
            <a:avLst/>
            <a:gdLst/>
            <a:ahLst/>
            <a:cxnLst/>
            <a:rect r="r" b="b" t="t" l="l"/>
            <a:pathLst>
              <a:path h="1072428" w="893040">
                <a:moveTo>
                  <a:pt x="0" y="0"/>
                </a:moveTo>
                <a:lnTo>
                  <a:pt x="893040" y="0"/>
                </a:lnTo>
                <a:lnTo>
                  <a:pt x="893040" y="1072429"/>
                </a:lnTo>
                <a:lnTo>
                  <a:pt x="0" y="1072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199863" y="7490951"/>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0" y="487530"/>
            <a:ext cx="7902363" cy="2314575"/>
          </a:xfrm>
          <a:prstGeom prst="rect">
            <a:avLst/>
          </a:prstGeom>
        </p:spPr>
        <p:txBody>
          <a:bodyPr anchor="t" rtlCol="false" tIns="0" lIns="0" bIns="0" rIns="0">
            <a:spAutoFit/>
          </a:bodyPr>
          <a:lstStyle/>
          <a:p>
            <a:pPr algn="ctr">
              <a:lnSpc>
                <a:spcPts val="6000"/>
              </a:lnSpc>
            </a:pPr>
            <a:r>
              <a:rPr lang="en-US" sz="5000" u="sng">
                <a:solidFill>
                  <a:srgbClr val="000000"/>
                </a:solidFill>
                <a:latin typeface="Cloud Bold Italics"/>
              </a:rPr>
              <a:t>3 – La conception de l’architecture</a:t>
            </a:r>
          </a:p>
          <a:p>
            <a:pPr algn="ctr">
              <a:lnSpc>
                <a:spcPts val="6000"/>
              </a:lnSpc>
            </a:pPr>
          </a:p>
        </p:txBody>
      </p:sp>
      <p:sp>
        <p:nvSpPr>
          <p:cNvPr name="TextBox 23" id="23"/>
          <p:cNvSpPr txBox="true"/>
          <p:nvPr/>
        </p:nvSpPr>
        <p:spPr>
          <a:xfrm rot="0">
            <a:off x="7975577" y="5215148"/>
            <a:ext cx="9313906" cy="1524000"/>
          </a:xfrm>
          <a:prstGeom prst="rect">
            <a:avLst/>
          </a:prstGeom>
        </p:spPr>
        <p:txBody>
          <a:bodyPr anchor="t" rtlCol="false" tIns="0" lIns="0" bIns="0" rIns="0">
            <a:spAutoFit/>
          </a:bodyPr>
          <a:lstStyle/>
          <a:p>
            <a:pPr algn="ctr">
              <a:lnSpc>
                <a:spcPts val="5999"/>
              </a:lnSpc>
            </a:pPr>
            <a:r>
              <a:rPr lang="en-US" sz="4999" u="sng">
                <a:solidFill>
                  <a:srgbClr val="000000"/>
                </a:solidFill>
                <a:latin typeface="Cloud Bold Italics"/>
              </a:rPr>
              <a:t>4 – La conception détaillée</a:t>
            </a:r>
          </a:p>
          <a:p>
            <a:pPr algn="ctr">
              <a:lnSpc>
                <a:spcPts val="59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7613275" y="-17861"/>
            <a:ext cx="10674725" cy="6004533"/>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9259" r="0" b="-9259"/>
              </a:stretch>
            </a:blipFill>
          </p:spPr>
        </p:sp>
      </p:grpSp>
      <p:grpSp>
        <p:nvGrpSpPr>
          <p:cNvPr name="Group 6" id="6"/>
          <p:cNvGrpSpPr/>
          <p:nvPr/>
        </p:nvGrpSpPr>
        <p:grpSpPr>
          <a:xfrm rot="0">
            <a:off x="259668" y="2071275"/>
            <a:ext cx="8274677" cy="4197033"/>
            <a:chOff x="0" y="0"/>
            <a:chExt cx="2824441" cy="1432596"/>
          </a:xfrm>
        </p:grpSpPr>
        <p:sp>
          <p:nvSpPr>
            <p:cNvPr name="Freeform 7" id="7"/>
            <p:cNvSpPr/>
            <p:nvPr/>
          </p:nvSpPr>
          <p:spPr>
            <a:xfrm flipH="false" flipV="false" rot="0">
              <a:off x="0" y="0"/>
              <a:ext cx="2824441" cy="1432596"/>
            </a:xfrm>
            <a:custGeom>
              <a:avLst/>
              <a:gdLst/>
              <a:ahLst/>
              <a:cxnLst/>
              <a:rect r="r" b="b" t="t" l="l"/>
              <a:pathLst>
                <a:path h="1432596" w="2824441">
                  <a:moveTo>
                    <a:pt x="10292" y="0"/>
                  </a:moveTo>
                  <a:lnTo>
                    <a:pt x="2814149" y="0"/>
                  </a:lnTo>
                  <a:cubicBezTo>
                    <a:pt x="2819833" y="0"/>
                    <a:pt x="2824441" y="4608"/>
                    <a:pt x="2824441" y="10292"/>
                  </a:cubicBezTo>
                  <a:lnTo>
                    <a:pt x="2824441" y="1422304"/>
                  </a:lnTo>
                  <a:cubicBezTo>
                    <a:pt x="2824441" y="1427988"/>
                    <a:pt x="2819833" y="1432596"/>
                    <a:pt x="2814149" y="1432596"/>
                  </a:cubicBezTo>
                  <a:lnTo>
                    <a:pt x="10292" y="1432596"/>
                  </a:lnTo>
                  <a:cubicBezTo>
                    <a:pt x="4608" y="1432596"/>
                    <a:pt x="0" y="1427988"/>
                    <a:pt x="0" y="1422304"/>
                  </a:cubicBezTo>
                  <a:lnTo>
                    <a:pt x="0" y="10292"/>
                  </a:lnTo>
                  <a:cubicBezTo>
                    <a:pt x="0" y="4608"/>
                    <a:pt x="4608" y="0"/>
                    <a:pt x="10292" y="0"/>
                  </a:cubicBezTo>
                  <a:close/>
                </a:path>
              </a:pathLst>
            </a:custGeom>
            <a:solidFill>
              <a:srgbClr val="131211"/>
            </a:solidFill>
          </p:spPr>
        </p:sp>
        <p:sp>
          <p:nvSpPr>
            <p:cNvPr name="TextBox 8" id="8"/>
            <p:cNvSpPr txBox="true"/>
            <p:nvPr/>
          </p:nvSpPr>
          <p:spPr>
            <a:xfrm>
              <a:off x="0" y="-19050"/>
              <a:ext cx="2824441" cy="145164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975577" y="2610390"/>
            <a:ext cx="2381235" cy="204637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92550" y="2906226"/>
            <a:ext cx="7383027" cy="2489031"/>
          </a:xfrm>
          <a:prstGeom prst="rect">
            <a:avLst/>
          </a:prstGeom>
        </p:spPr>
        <p:txBody>
          <a:bodyPr anchor="t" rtlCol="false" tIns="0" lIns="0" bIns="0" rIns="0">
            <a:spAutoFit/>
          </a:bodyPr>
          <a:lstStyle/>
          <a:p>
            <a:pPr>
              <a:lnSpc>
                <a:spcPts val="2463"/>
              </a:lnSpc>
            </a:pPr>
            <a:r>
              <a:rPr lang="en-US" sz="1785" spc="174">
                <a:solidFill>
                  <a:srgbClr val="F2F4F5"/>
                </a:solidFill>
                <a:latin typeface="Montserrat Light Bold"/>
              </a:rPr>
              <a:t>Nous sommes à mi-chemin du cycle en V. C’est à ce moment qu’ont lieu la mise en œuvre et le véritable codage. Tous les documents de spécifications et de conception créés précédemment doivent être transformés en un système codé et fonctionnel. </a:t>
            </a:r>
          </a:p>
          <a:p>
            <a:pPr>
              <a:lnSpc>
                <a:spcPts val="2463"/>
              </a:lnSpc>
            </a:pPr>
            <a:r>
              <a:rPr lang="en-US" sz="1785" spc="174">
                <a:solidFill>
                  <a:srgbClr val="F2F4F5"/>
                </a:solidFill>
                <a:latin typeface="Montserrat Light Bold"/>
              </a:rPr>
              <a:t>Cette étape doit être clôturée avant que la phase de tests débute. </a:t>
            </a:r>
          </a:p>
          <a:p>
            <a:pPr>
              <a:lnSpc>
                <a:spcPts val="2463"/>
              </a:lnSpc>
            </a:pPr>
          </a:p>
        </p:txBody>
      </p:sp>
      <p:grpSp>
        <p:nvGrpSpPr>
          <p:cNvPr name="Group 13" id="13"/>
          <p:cNvGrpSpPr/>
          <p:nvPr/>
        </p:nvGrpSpPr>
        <p:grpSpPr>
          <a:xfrm rot="0">
            <a:off x="7223628" y="5395257"/>
            <a:ext cx="10035672" cy="4615523"/>
            <a:chOff x="0" y="0"/>
            <a:chExt cx="3425531" cy="1575442"/>
          </a:xfrm>
        </p:grpSpPr>
        <p:sp>
          <p:nvSpPr>
            <p:cNvPr name="Freeform 14" id="14"/>
            <p:cNvSpPr/>
            <p:nvPr/>
          </p:nvSpPr>
          <p:spPr>
            <a:xfrm flipH="false" flipV="false" rot="0">
              <a:off x="0" y="0"/>
              <a:ext cx="3425531" cy="1575442"/>
            </a:xfrm>
            <a:custGeom>
              <a:avLst/>
              <a:gdLst/>
              <a:ahLst/>
              <a:cxnLst/>
              <a:rect r="r" b="b" t="t" l="l"/>
              <a:pathLst>
                <a:path h="1575442" w="3425531">
                  <a:moveTo>
                    <a:pt x="8486" y="0"/>
                  </a:moveTo>
                  <a:lnTo>
                    <a:pt x="3417045" y="0"/>
                  </a:lnTo>
                  <a:cubicBezTo>
                    <a:pt x="3419296" y="0"/>
                    <a:pt x="3421454" y="894"/>
                    <a:pt x="3423045" y="2485"/>
                  </a:cubicBezTo>
                  <a:cubicBezTo>
                    <a:pt x="3424637" y="4077"/>
                    <a:pt x="3425531" y="6235"/>
                    <a:pt x="3425531" y="8486"/>
                  </a:cubicBezTo>
                  <a:lnTo>
                    <a:pt x="3425531" y="1566956"/>
                  </a:lnTo>
                  <a:cubicBezTo>
                    <a:pt x="3425531" y="1571642"/>
                    <a:pt x="3421731" y="1575442"/>
                    <a:pt x="3417045" y="1575442"/>
                  </a:cubicBezTo>
                  <a:lnTo>
                    <a:pt x="8486" y="1575442"/>
                  </a:lnTo>
                  <a:cubicBezTo>
                    <a:pt x="6235" y="1575442"/>
                    <a:pt x="4077" y="1574548"/>
                    <a:pt x="2485" y="1572956"/>
                  </a:cubicBezTo>
                  <a:cubicBezTo>
                    <a:pt x="894" y="1571365"/>
                    <a:pt x="0" y="1569206"/>
                    <a:pt x="0" y="1566956"/>
                  </a:cubicBezTo>
                  <a:lnTo>
                    <a:pt x="0" y="8486"/>
                  </a:lnTo>
                  <a:cubicBezTo>
                    <a:pt x="0" y="6235"/>
                    <a:pt x="894" y="4077"/>
                    <a:pt x="2485" y="2485"/>
                  </a:cubicBezTo>
                  <a:cubicBezTo>
                    <a:pt x="4077" y="894"/>
                    <a:pt x="6235" y="0"/>
                    <a:pt x="8486" y="0"/>
                  </a:cubicBezTo>
                  <a:close/>
                </a:path>
              </a:pathLst>
            </a:custGeom>
            <a:solidFill>
              <a:srgbClr val="131211"/>
            </a:solidFill>
          </p:spPr>
        </p:sp>
        <p:sp>
          <p:nvSpPr>
            <p:cNvPr name="TextBox 15" id="15"/>
            <p:cNvSpPr txBox="true"/>
            <p:nvPr/>
          </p:nvSpPr>
          <p:spPr>
            <a:xfrm>
              <a:off x="0" y="-19050"/>
              <a:ext cx="3425531" cy="1594492"/>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521128" y="7089096"/>
            <a:ext cx="2381235" cy="2046374"/>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8019549" y="5500032"/>
            <a:ext cx="8443829" cy="4663148"/>
          </a:xfrm>
          <a:prstGeom prst="rect">
            <a:avLst/>
          </a:prstGeom>
        </p:spPr>
        <p:txBody>
          <a:bodyPr anchor="t" rtlCol="false" tIns="0" lIns="0" bIns="0" rIns="0">
            <a:spAutoFit/>
          </a:bodyPr>
          <a:lstStyle/>
          <a:p>
            <a:pPr>
              <a:lnSpc>
                <a:spcPts val="2701"/>
              </a:lnSpc>
            </a:pPr>
            <a:r>
              <a:rPr lang="en-US" sz="1957" spc="191">
                <a:solidFill>
                  <a:srgbClr val="F2F4F5"/>
                </a:solidFill>
                <a:latin typeface="Montserrat Light Bold"/>
              </a:rPr>
              <a:t>C’est la première étape de la phase ascendante du V. Les tests unitaires créés pendant la phase de conception des modules sont exécutés. Cela permet d’identifier et éliminer une grande partie des défauts du produit. Ils représentent normalement l’étape la plus longue dans le cycle en V pour la gestion de projet informatique. </a:t>
            </a:r>
          </a:p>
          <a:p>
            <a:pPr>
              <a:lnSpc>
                <a:spcPts val="2701"/>
              </a:lnSpc>
            </a:pPr>
            <a:r>
              <a:rPr lang="en-US" sz="1957" spc="191">
                <a:solidFill>
                  <a:srgbClr val="F2F4F5"/>
                </a:solidFill>
                <a:latin typeface="Montserrat Light Bold"/>
              </a:rPr>
              <a:t>Les tests unitaires ne permettent généralement pas d’identifier tous les défauts qui pourraient survenir dans le système. C’est pourquoi il y a d’autres étapes, comme les tests d’intégration, qui permettent de découvrir d’autres lacunes éventuelles. </a:t>
            </a:r>
          </a:p>
          <a:p>
            <a:pPr>
              <a:lnSpc>
                <a:spcPts val="2701"/>
              </a:lnSpc>
            </a:pPr>
          </a:p>
        </p:txBody>
      </p:sp>
      <p:sp>
        <p:nvSpPr>
          <p:cNvPr name="Freeform 20" id="20"/>
          <p:cNvSpPr/>
          <p:nvPr/>
        </p:nvSpPr>
        <p:spPr>
          <a:xfrm flipH="false" flipV="false" rot="0">
            <a:off x="8697480" y="3097363"/>
            <a:ext cx="893040" cy="1072428"/>
          </a:xfrm>
          <a:custGeom>
            <a:avLst/>
            <a:gdLst/>
            <a:ahLst/>
            <a:cxnLst/>
            <a:rect r="r" b="b" t="t" l="l"/>
            <a:pathLst>
              <a:path h="1072428" w="893040">
                <a:moveTo>
                  <a:pt x="0" y="0"/>
                </a:moveTo>
                <a:lnTo>
                  <a:pt x="893040" y="0"/>
                </a:lnTo>
                <a:lnTo>
                  <a:pt x="893040" y="1072429"/>
                </a:lnTo>
                <a:lnTo>
                  <a:pt x="0" y="1072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199863" y="7490951"/>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0" y="1161241"/>
            <a:ext cx="7902363" cy="1552575"/>
          </a:xfrm>
          <a:prstGeom prst="rect">
            <a:avLst/>
          </a:prstGeom>
        </p:spPr>
        <p:txBody>
          <a:bodyPr anchor="t" rtlCol="false" tIns="0" lIns="0" bIns="0" rIns="0">
            <a:spAutoFit/>
          </a:bodyPr>
          <a:lstStyle/>
          <a:p>
            <a:pPr algn="ctr">
              <a:lnSpc>
                <a:spcPts val="6000"/>
              </a:lnSpc>
            </a:pPr>
            <a:r>
              <a:rPr lang="en-US" sz="5000" u="sng">
                <a:solidFill>
                  <a:srgbClr val="000000"/>
                </a:solidFill>
                <a:latin typeface="Cloud Bold Italics"/>
              </a:rPr>
              <a:t>5 – Le codage</a:t>
            </a:r>
          </a:p>
          <a:p>
            <a:pPr algn="ctr">
              <a:lnSpc>
                <a:spcPts val="6000"/>
              </a:lnSpc>
            </a:pPr>
          </a:p>
        </p:txBody>
      </p:sp>
      <p:sp>
        <p:nvSpPr>
          <p:cNvPr name="TextBox 23" id="23"/>
          <p:cNvSpPr txBox="true"/>
          <p:nvPr/>
        </p:nvSpPr>
        <p:spPr>
          <a:xfrm rot="0">
            <a:off x="7584511" y="4623732"/>
            <a:ext cx="9313906" cy="1524000"/>
          </a:xfrm>
          <a:prstGeom prst="rect">
            <a:avLst/>
          </a:prstGeom>
        </p:spPr>
        <p:txBody>
          <a:bodyPr anchor="t" rtlCol="false" tIns="0" lIns="0" bIns="0" rIns="0">
            <a:spAutoFit/>
          </a:bodyPr>
          <a:lstStyle/>
          <a:p>
            <a:pPr algn="ctr">
              <a:lnSpc>
                <a:spcPts val="5999"/>
              </a:lnSpc>
            </a:pPr>
            <a:r>
              <a:rPr lang="en-US" sz="4999" u="sng">
                <a:solidFill>
                  <a:srgbClr val="000000"/>
                </a:solidFill>
                <a:latin typeface="Cloud Bold Italics"/>
              </a:rPr>
              <a:t>6 – Les tests unitaires</a:t>
            </a:r>
          </a:p>
          <a:p>
            <a:pPr algn="ctr">
              <a:lnSpc>
                <a:spcPts val="59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DAFx1em6TAo</dc:identifier>
  <dcterms:modified xsi:type="dcterms:W3CDTF">2011-08-01T06:04:30Z</dcterms:modified>
  <cp:revision>1</cp:revision>
  <dc:title>presentation-cycle-en-V</dc:title>
</cp:coreProperties>
</file>